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94" r:id="rId3"/>
    <p:sldId id="295" r:id="rId4"/>
    <p:sldId id="266" r:id="rId5"/>
    <p:sldId id="270" r:id="rId6"/>
    <p:sldId id="268" r:id="rId7"/>
    <p:sldId id="286" r:id="rId8"/>
    <p:sldId id="296" r:id="rId9"/>
    <p:sldId id="297" r:id="rId10"/>
    <p:sldId id="300" r:id="rId11"/>
    <p:sldId id="301" r:id="rId12"/>
    <p:sldId id="335" r:id="rId13"/>
    <p:sldId id="336" r:id="rId14"/>
    <p:sldId id="264" r:id="rId15"/>
    <p:sldId id="314" r:id="rId16"/>
    <p:sldId id="276" r:id="rId17"/>
    <p:sldId id="277" r:id="rId18"/>
    <p:sldId id="292" r:id="rId19"/>
    <p:sldId id="302" r:id="rId20"/>
    <p:sldId id="303" r:id="rId21"/>
    <p:sldId id="291" r:id="rId22"/>
    <p:sldId id="325" r:id="rId23"/>
    <p:sldId id="320" r:id="rId24"/>
    <p:sldId id="313" r:id="rId25"/>
    <p:sldId id="321" r:id="rId26"/>
    <p:sldId id="322" r:id="rId27"/>
    <p:sldId id="323" r:id="rId28"/>
    <p:sldId id="324" r:id="rId29"/>
    <p:sldId id="331" r:id="rId30"/>
    <p:sldId id="332" r:id="rId31"/>
    <p:sldId id="333" r:id="rId32"/>
    <p:sldId id="334" r:id="rId33"/>
    <p:sldId id="330" r:id="rId34"/>
    <p:sldId id="293" r:id="rId35"/>
    <p:sldId id="288" r:id="rId36"/>
    <p:sldId id="289" r:id="rId37"/>
    <p:sldId id="285" r:id="rId38"/>
    <p:sldId id="337" r:id="rId39"/>
    <p:sldId id="338" r:id="rId40"/>
    <p:sldId id="261" r:id="rId41"/>
    <p:sldId id="298" r:id="rId42"/>
    <p:sldId id="306" r:id="rId43"/>
    <p:sldId id="340" r:id="rId44"/>
    <p:sldId id="339" r:id="rId45"/>
    <p:sldId id="305" r:id="rId46"/>
    <p:sldId id="299" r:id="rId47"/>
    <p:sldId id="307" r:id="rId48"/>
    <p:sldId id="327" r:id="rId49"/>
    <p:sldId id="328" r:id="rId50"/>
    <p:sldId id="329" r:id="rId51"/>
    <p:sldId id="315" r:id="rId52"/>
    <p:sldId id="316" r:id="rId53"/>
  </p:sldIdLst>
  <p:sldSz cx="18288000" cy="10287000"/>
  <p:notesSz cx="6858000" cy="9144000"/>
  <p:embeddedFontLst>
    <p:embeddedFont>
      <p:font typeface="Algerian" panose="04020705040A02060702" pitchFamily="82" charset="0"/>
      <p:regular r:id="rId55"/>
    </p:embeddedFont>
    <p:embeddedFont>
      <p:font typeface="Berlin Sans FB Demi" panose="020E0802020502020306" pitchFamily="34" charset="0"/>
      <p:bold r:id="rId56"/>
    </p:embeddedFont>
    <p:embeddedFont>
      <p:font typeface="Calibri" panose="020F0502020204030204" pitchFamily="34" charset="0"/>
      <p:regular r:id="rId57"/>
      <p:bold r:id="rId58"/>
      <p:italic r:id="rId59"/>
      <p:boldItalic r:id="rId60"/>
    </p:embeddedFont>
    <p:embeddedFont>
      <p:font typeface="Freestyle Script" panose="030804020302050B0404" pitchFamily="66" charset="0"/>
      <p:regular r:id="rId61"/>
    </p:embeddedFont>
    <p:embeddedFont>
      <p:font typeface="Open Sauce" panose="020B0604020202020204" charset="0"/>
      <p:regular r:id="rId62"/>
    </p:embeddedFont>
    <p:embeddedFont>
      <p:font typeface="Open Sauce Bold" panose="020B0604020202020204" charset="0"/>
      <p:regular r:id="rId63"/>
    </p:embeddedFont>
    <p:embeddedFont>
      <p:font typeface="Open Sauce Semi-Bold" panose="020B060402020202020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0E8"/>
    <a:srgbClr val="E5E1DA"/>
    <a:srgbClr val="B3C8CF"/>
    <a:srgbClr val="001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16" autoAdjust="0"/>
    <p:restoredTop sz="93257" autoAdjust="0"/>
  </p:normalViewPr>
  <p:slideViewPr>
    <p:cSldViewPr snapToGrid="0">
      <p:cViewPr varScale="1">
        <p:scale>
          <a:sx n="74" d="100"/>
          <a:sy n="74" d="100"/>
        </p:scale>
        <p:origin x="918"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A677D-936E-493F-BCC3-1E3607C80E3F}" type="doc">
      <dgm:prSet loTypeId="urn:microsoft.com/office/officeart/2005/8/layout/hList1" loCatId="list" qsTypeId="urn:microsoft.com/office/officeart/2005/8/quickstyle/3d1" qsCatId="3D" csTypeId="urn:microsoft.com/office/officeart/2005/8/colors/colorful2" csCatId="colorful" phldr="1"/>
      <dgm:spPr/>
      <dgm:t>
        <a:bodyPr/>
        <a:lstStyle/>
        <a:p>
          <a:endParaRPr lang="en-SG"/>
        </a:p>
      </dgm:t>
    </dgm:pt>
    <dgm:pt modelId="{8DE663F0-4769-4C5E-B930-0472F52A5CA5}">
      <dgm:prSet phldrT="[Text]" custT="1"/>
      <dgm:spPr/>
      <dgm:t>
        <a:bodyPr/>
        <a:lstStyle/>
        <a:p>
          <a:r>
            <a:rPr lang="en-SG" sz="4000" dirty="0"/>
            <a:t>Student</a:t>
          </a:r>
        </a:p>
      </dgm:t>
    </dgm:pt>
    <dgm:pt modelId="{9608C122-30B4-4869-8FF2-6142D8D5C0A9}" type="parTrans" cxnId="{BAB63806-9EB8-4835-98F4-B33075C2A8F6}">
      <dgm:prSet/>
      <dgm:spPr/>
      <dgm:t>
        <a:bodyPr/>
        <a:lstStyle/>
        <a:p>
          <a:endParaRPr lang="en-SG"/>
        </a:p>
      </dgm:t>
    </dgm:pt>
    <dgm:pt modelId="{E2A8614A-A764-4366-8965-47519EA321C9}" type="sibTrans" cxnId="{BAB63806-9EB8-4835-98F4-B33075C2A8F6}">
      <dgm:prSet/>
      <dgm:spPr/>
      <dgm:t>
        <a:bodyPr/>
        <a:lstStyle/>
        <a:p>
          <a:endParaRPr lang="en-SG"/>
        </a:p>
      </dgm:t>
    </dgm:pt>
    <dgm:pt modelId="{BF6C7C54-EF93-4864-9C8C-90EBBAAEBD5C}">
      <dgm:prSet phldrT="[Text]" custT="1"/>
      <dgm:spPr/>
      <dgm:t>
        <a:bodyPr/>
        <a:lstStyle/>
        <a:p>
          <a:r>
            <a:rPr lang="en-SG" sz="3000" dirty="0"/>
            <a:t>React</a:t>
          </a:r>
        </a:p>
      </dgm:t>
    </dgm:pt>
    <dgm:pt modelId="{B535D606-11A6-4716-8022-9FADE9D70AA0}" type="parTrans" cxnId="{1FE84494-456C-47B1-BF09-1F2EC490D7E0}">
      <dgm:prSet/>
      <dgm:spPr/>
      <dgm:t>
        <a:bodyPr/>
        <a:lstStyle/>
        <a:p>
          <a:endParaRPr lang="en-SG"/>
        </a:p>
      </dgm:t>
    </dgm:pt>
    <dgm:pt modelId="{50762DC3-12C0-4EF8-AAD8-88F1BDD5449A}" type="sibTrans" cxnId="{1FE84494-456C-47B1-BF09-1F2EC490D7E0}">
      <dgm:prSet/>
      <dgm:spPr/>
      <dgm:t>
        <a:bodyPr/>
        <a:lstStyle/>
        <a:p>
          <a:endParaRPr lang="en-SG"/>
        </a:p>
      </dgm:t>
    </dgm:pt>
    <dgm:pt modelId="{55612B4B-10B3-41DB-B58A-28FA51642937}">
      <dgm:prSet phldrT="[Text]" custT="1"/>
      <dgm:spPr/>
      <dgm:t>
        <a:bodyPr/>
        <a:lstStyle/>
        <a:p>
          <a:r>
            <a:rPr lang="en-SG" sz="3000" dirty="0" err="1"/>
            <a:t>Commnet</a:t>
          </a:r>
          <a:endParaRPr lang="en-SG" sz="3000" dirty="0"/>
        </a:p>
      </dgm:t>
    </dgm:pt>
    <dgm:pt modelId="{FABD321E-AEFD-49A8-9233-B502C9A803DC}" type="parTrans" cxnId="{D7430A09-5878-4B6A-9442-DD5E3337B594}">
      <dgm:prSet/>
      <dgm:spPr/>
      <dgm:t>
        <a:bodyPr/>
        <a:lstStyle/>
        <a:p>
          <a:endParaRPr lang="en-SG"/>
        </a:p>
      </dgm:t>
    </dgm:pt>
    <dgm:pt modelId="{5B70F93B-D398-49BB-9F6D-C34FB13EDE3C}" type="sibTrans" cxnId="{D7430A09-5878-4B6A-9442-DD5E3337B594}">
      <dgm:prSet/>
      <dgm:spPr/>
      <dgm:t>
        <a:bodyPr/>
        <a:lstStyle/>
        <a:p>
          <a:endParaRPr lang="en-SG"/>
        </a:p>
      </dgm:t>
    </dgm:pt>
    <dgm:pt modelId="{B14611BA-281F-4D0C-A711-1BA0F015073E}">
      <dgm:prSet phldrT="[Text]" custT="1"/>
      <dgm:spPr/>
      <dgm:t>
        <a:bodyPr/>
        <a:lstStyle/>
        <a:p>
          <a:r>
            <a:rPr lang="en-SG" sz="4000" dirty="0"/>
            <a:t>Coordinator</a:t>
          </a:r>
        </a:p>
      </dgm:t>
    </dgm:pt>
    <dgm:pt modelId="{8F52B980-A792-4082-96A1-9B31AADC92FE}" type="parTrans" cxnId="{7F8432EF-66BD-4A5C-886A-7C2AD0EC7D24}">
      <dgm:prSet/>
      <dgm:spPr/>
      <dgm:t>
        <a:bodyPr/>
        <a:lstStyle/>
        <a:p>
          <a:endParaRPr lang="en-SG"/>
        </a:p>
      </dgm:t>
    </dgm:pt>
    <dgm:pt modelId="{9B3DA5F0-8663-4362-A529-A21735D33DC3}" type="sibTrans" cxnId="{7F8432EF-66BD-4A5C-886A-7C2AD0EC7D24}">
      <dgm:prSet/>
      <dgm:spPr/>
      <dgm:t>
        <a:bodyPr/>
        <a:lstStyle/>
        <a:p>
          <a:endParaRPr lang="en-SG"/>
        </a:p>
      </dgm:t>
    </dgm:pt>
    <dgm:pt modelId="{A87810B8-29F6-4F86-B364-BA66A18C4184}">
      <dgm:prSet phldrT="[Text]" custT="1"/>
      <dgm:spPr/>
      <dgm:t>
        <a:bodyPr/>
        <a:lstStyle/>
        <a:p>
          <a:r>
            <a:rPr lang="en-SG" sz="3000" dirty="0"/>
            <a:t>Create</a:t>
          </a:r>
        </a:p>
      </dgm:t>
    </dgm:pt>
    <dgm:pt modelId="{C1FD663C-7BB2-46B2-B8F3-AE6871040277}" type="parTrans" cxnId="{4E63AD59-42BE-453B-9896-8B18E3F4A387}">
      <dgm:prSet/>
      <dgm:spPr/>
      <dgm:t>
        <a:bodyPr/>
        <a:lstStyle/>
        <a:p>
          <a:endParaRPr lang="en-SG"/>
        </a:p>
      </dgm:t>
    </dgm:pt>
    <dgm:pt modelId="{E51A0FF1-F1D5-405B-A6D3-90CE847D0433}" type="sibTrans" cxnId="{4E63AD59-42BE-453B-9896-8B18E3F4A387}">
      <dgm:prSet/>
      <dgm:spPr/>
      <dgm:t>
        <a:bodyPr/>
        <a:lstStyle/>
        <a:p>
          <a:endParaRPr lang="en-SG"/>
        </a:p>
      </dgm:t>
    </dgm:pt>
    <dgm:pt modelId="{B7869C5C-D482-4427-949F-690CDCFCA71B}">
      <dgm:prSet phldrT="[Text]" custT="1"/>
      <dgm:spPr/>
      <dgm:t>
        <a:bodyPr/>
        <a:lstStyle/>
        <a:p>
          <a:r>
            <a:rPr lang="en-SG" sz="4000" dirty="0"/>
            <a:t>Manager</a:t>
          </a:r>
        </a:p>
      </dgm:t>
    </dgm:pt>
    <dgm:pt modelId="{20117C1B-ADB8-4B1F-8D99-6E29B1DBCBC9}" type="parTrans" cxnId="{B42848F2-54C6-4962-9BC2-3FE74A2E0D16}">
      <dgm:prSet/>
      <dgm:spPr/>
      <dgm:t>
        <a:bodyPr/>
        <a:lstStyle/>
        <a:p>
          <a:endParaRPr lang="en-SG"/>
        </a:p>
      </dgm:t>
    </dgm:pt>
    <dgm:pt modelId="{B9FCC1E9-C910-4BE6-A8B8-4F1DDB8CCADD}" type="sibTrans" cxnId="{B42848F2-54C6-4962-9BC2-3FE74A2E0D16}">
      <dgm:prSet/>
      <dgm:spPr/>
      <dgm:t>
        <a:bodyPr/>
        <a:lstStyle/>
        <a:p>
          <a:endParaRPr lang="en-SG"/>
        </a:p>
      </dgm:t>
    </dgm:pt>
    <dgm:pt modelId="{F9C00D99-3CA9-408C-B719-B085A146186E}">
      <dgm:prSet phldrT="[Text]" custT="1"/>
      <dgm:spPr/>
      <dgm:t>
        <a:bodyPr/>
        <a:lstStyle/>
        <a:p>
          <a:r>
            <a:rPr lang="en-SG" sz="3000" dirty="0"/>
            <a:t>Publish</a:t>
          </a:r>
        </a:p>
      </dgm:t>
    </dgm:pt>
    <dgm:pt modelId="{1C2DD600-3EEC-4C96-973F-F18F31265DE0}" type="parTrans" cxnId="{4557627E-A0DB-4CF1-B474-481ACE1DAF3E}">
      <dgm:prSet/>
      <dgm:spPr/>
      <dgm:t>
        <a:bodyPr/>
        <a:lstStyle/>
        <a:p>
          <a:endParaRPr lang="en-SG"/>
        </a:p>
      </dgm:t>
    </dgm:pt>
    <dgm:pt modelId="{557F72F5-BB61-4B4B-8352-D9A1AC5EBEDB}" type="sibTrans" cxnId="{4557627E-A0DB-4CF1-B474-481ACE1DAF3E}">
      <dgm:prSet/>
      <dgm:spPr/>
      <dgm:t>
        <a:bodyPr/>
        <a:lstStyle/>
        <a:p>
          <a:endParaRPr lang="en-SG"/>
        </a:p>
      </dgm:t>
    </dgm:pt>
    <dgm:pt modelId="{ED04E13E-B826-4E07-B636-60A1CF658934}">
      <dgm:prSet phldrT="[Text]" custT="1"/>
      <dgm:spPr/>
      <dgm:t>
        <a:bodyPr/>
        <a:lstStyle/>
        <a:p>
          <a:r>
            <a:rPr lang="en-SG" sz="3000" dirty="0"/>
            <a:t>Feedback</a:t>
          </a:r>
        </a:p>
      </dgm:t>
    </dgm:pt>
    <dgm:pt modelId="{3EA45EE9-103D-4AAE-AC7C-C858C257D399}" type="parTrans" cxnId="{558E4A94-CAEB-49C8-B39C-0E5D6CDAD3E5}">
      <dgm:prSet/>
      <dgm:spPr/>
      <dgm:t>
        <a:bodyPr/>
        <a:lstStyle/>
        <a:p>
          <a:endParaRPr lang="en-SG"/>
        </a:p>
      </dgm:t>
    </dgm:pt>
    <dgm:pt modelId="{7280DB59-1BB7-4B9B-B635-B891AEC52AAB}" type="sibTrans" cxnId="{558E4A94-CAEB-49C8-B39C-0E5D6CDAD3E5}">
      <dgm:prSet/>
      <dgm:spPr/>
      <dgm:t>
        <a:bodyPr/>
        <a:lstStyle/>
        <a:p>
          <a:endParaRPr lang="en-SG"/>
        </a:p>
      </dgm:t>
    </dgm:pt>
    <dgm:pt modelId="{42501430-6AE1-453D-A9DB-B6CDD18457A8}">
      <dgm:prSet phldrT="[Text]" custT="1"/>
      <dgm:spPr/>
      <dgm:t>
        <a:bodyPr/>
        <a:lstStyle/>
        <a:p>
          <a:r>
            <a:rPr lang="en-SG" sz="3000" dirty="0"/>
            <a:t>Update</a:t>
          </a:r>
        </a:p>
      </dgm:t>
    </dgm:pt>
    <dgm:pt modelId="{B81F12AA-7D94-49D1-A474-AF1C5BC7490B}" type="parTrans" cxnId="{87A9CE59-8DFC-4452-8166-49E07001EED7}">
      <dgm:prSet/>
      <dgm:spPr/>
      <dgm:t>
        <a:bodyPr/>
        <a:lstStyle/>
        <a:p>
          <a:endParaRPr lang="en-SG"/>
        </a:p>
      </dgm:t>
    </dgm:pt>
    <dgm:pt modelId="{4B14BE09-8A55-422B-A656-C5645AADBA03}" type="sibTrans" cxnId="{87A9CE59-8DFC-4452-8166-49E07001EED7}">
      <dgm:prSet/>
      <dgm:spPr/>
      <dgm:t>
        <a:bodyPr/>
        <a:lstStyle/>
        <a:p>
          <a:endParaRPr lang="en-SG"/>
        </a:p>
      </dgm:t>
    </dgm:pt>
    <dgm:pt modelId="{FF7A4920-B9D6-45D5-9297-F48A1ACD7457}">
      <dgm:prSet phldrT="[Text]" custT="1"/>
      <dgm:spPr/>
      <dgm:t>
        <a:bodyPr/>
        <a:lstStyle/>
        <a:p>
          <a:endParaRPr lang="en-SG" sz="3000" dirty="0"/>
        </a:p>
      </dgm:t>
    </dgm:pt>
    <dgm:pt modelId="{D455A44E-C444-4EFB-8741-D725B8C10CCB}" type="parTrans" cxnId="{B0F7906E-7E48-4628-8F75-E90703E446F0}">
      <dgm:prSet/>
      <dgm:spPr/>
      <dgm:t>
        <a:bodyPr/>
        <a:lstStyle/>
        <a:p>
          <a:endParaRPr lang="en-SG"/>
        </a:p>
      </dgm:t>
    </dgm:pt>
    <dgm:pt modelId="{BCA9BAF5-B8B6-404A-B0F9-48ABE6D01F37}" type="sibTrans" cxnId="{B0F7906E-7E48-4628-8F75-E90703E446F0}">
      <dgm:prSet/>
      <dgm:spPr/>
      <dgm:t>
        <a:bodyPr/>
        <a:lstStyle/>
        <a:p>
          <a:endParaRPr lang="en-SG"/>
        </a:p>
      </dgm:t>
    </dgm:pt>
    <dgm:pt modelId="{36AED15C-F73B-421D-BE0B-83DA0F45B7EA}">
      <dgm:prSet phldrT="[Text]" custT="1"/>
      <dgm:spPr/>
      <dgm:t>
        <a:bodyPr/>
        <a:lstStyle/>
        <a:p>
          <a:endParaRPr lang="en-SG" sz="3000" dirty="0"/>
        </a:p>
      </dgm:t>
    </dgm:pt>
    <dgm:pt modelId="{A34072BF-393B-4F84-A3E1-D99A09A58525}" type="parTrans" cxnId="{E575A28E-3424-4961-B2B7-2C0DD9947751}">
      <dgm:prSet/>
      <dgm:spPr/>
      <dgm:t>
        <a:bodyPr/>
        <a:lstStyle/>
        <a:p>
          <a:endParaRPr lang="en-SG"/>
        </a:p>
      </dgm:t>
    </dgm:pt>
    <dgm:pt modelId="{D29F85FC-4FB9-4B35-A5C5-DF98F5EE297B}" type="sibTrans" cxnId="{E575A28E-3424-4961-B2B7-2C0DD9947751}">
      <dgm:prSet/>
      <dgm:spPr/>
      <dgm:t>
        <a:bodyPr/>
        <a:lstStyle/>
        <a:p>
          <a:endParaRPr lang="en-SG"/>
        </a:p>
      </dgm:t>
    </dgm:pt>
    <dgm:pt modelId="{CD35559D-1569-4196-8574-2F29C5228D38}">
      <dgm:prSet phldrT="[Text]" custT="1"/>
      <dgm:spPr/>
      <dgm:t>
        <a:bodyPr/>
        <a:lstStyle/>
        <a:p>
          <a:endParaRPr lang="en-SG" sz="3000" dirty="0"/>
        </a:p>
      </dgm:t>
    </dgm:pt>
    <dgm:pt modelId="{F161B1CC-6801-47A2-AF08-2B9415879402}" type="parTrans" cxnId="{74A30E52-DCFB-422F-AB21-2CC182AEB9A6}">
      <dgm:prSet/>
      <dgm:spPr/>
      <dgm:t>
        <a:bodyPr/>
        <a:lstStyle/>
        <a:p>
          <a:endParaRPr lang="en-SG"/>
        </a:p>
      </dgm:t>
    </dgm:pt>
    <dgm:pt modelId="{E3A6B8E5-DB80-4731-A2F2-2DF54E62471A}" type="sibTrans" cxnId="{74A30E52-DCFB-422F-AB21-2CC182AEB9A6}">
      <dgm:prSet/>
      <dgm:spPr/>
      <dgm:t>
        <a:bodyPr/>
        <a:lstStyle/>
        <a:p>
          <a:endParaRPr lang="en-SG"/>
        </a:p>
      </dgm:t>
    </dgm:pt>
    <dgm:pt modelId="{989CC73B-5CDA-4C3E-82FB-15CC6118C885}" type="pres">
      <dgm:prSet presAssocID="{ACEA677D-936E-493F-BCC3-1E3607C80E3F}" presName="Name0" presStyleCnt="0">
        <dgm:presLayoutVars>
          <dgm:dir/>
          <dgm:animLvl val="lvl"/>
          <dgm:resizeHandles val="exact"/>
        </dgm:presLayoutVars>
      </dgm:prSet>
      <dgm:spPr/>
    </dgm:pt>
    <dgm:pt modelId="{1936BB3E-4271-4F08-9E10-C1C28266FF74}" type="pres">
      <dgm:prSet presAssocID="{8DE663F0-4769-4C5E-B930-0472F52A5CA5}" presName="composite" presStyleCnt="0"/>
      <dgm:spPr/>
    </dgm:pt>
    <dgm:pt modelId="{1D752C2E-3F17-4DDD-87B7-283D990B1F38}" type="pres">
      <dgm:prSet presAssocID="{8DE663F0-4769-4C5E-B930-0472F52A5CA5}" presName="parTx" presStyleLbl="alignNode1" presStyleIdx="0" presStyleCnt="3">
        <dgm:presLayoutVars>
          <dgm:chMax val="0"/>
          <dgm:chPref val="0"/>
          <dgm:bulletEnabled val="1"/>
        </dgm:presLayoutVars>
      </dgm:prSet>
      <dgm:spPr/>
    </dgm:pt>
    <dgm:pt modelId="{70F38D10-2A92-4897-8664-F45DE80CED8C}" type="pres">
      <dgm:prSet presAssocID="{8DE663F0-4769-4C5E-B930-0472F52A5CA5}" presName="desTx" presStyleLbl="alignAccFollowNode1" presStyleIdx="0" presStyleCnt="3" custLinFactNeighborX="-103" custLinFactNeighborY="-2941">
        <dgm:presLayoutVars>
          <dgm:bulletEnabled val="1"/>
        </dgm:presLayoutVars>
      </dgm:prSet>
      <dgm:spPr/>
    </dgm:pt>
    <dgm:pt modelId="{3747AC88-31F8-450F-A754-717EE6005151}" type="pres">
      <dgm:prSet presAssocID="{E2A8614A-A764-4366-8965-47519EA321C9}" presName="space" presStyleCnt="0"/>
      <dgm:spPr/>
    </dgm:pt>
    <dgm:pt modelId="{71095E13-98D0-4FF2-970E-602136692F8B}" type="pres">
      <dgm:prSet presAssocID="{B14611BA-281F-4D0C-A711-1BA0F015073E}" presName="composite" presStyleCnt="0"/>
      <dgm:spPr/>
    </dgm:pt>
    <dgm:pt modelId="{1B258911-7025-40A5-8976-41E2476680B9}" type="pres">
      <dgm:prSet presAssocID="{B14611BA-281F-4D0C-A711-1BA0F015073E}" presName="parTx" presStyleLbl="alignNode1" presStyleIdx="1" presStyleCnt="3">
        <dgm:presLayoutVars>
          <dgm:chMax val="0"/>
          <dgm:chPref val="0"/>
          <dgm:bulletEnabled val="1"/>
        </dgm:presLayoutVars>
      </dgm:prSet>
      <dgm:spPr/>
    </dgm:pt>
    <dgm:pt modelId="{EE902531-A8E3-41F5-B6E9-F812A8EF3433}" type="pres">
      <dgm:prSet presAssocID="{B14611BA-281F-4D0C-A711-1BA0F015073E}" presName="desTx" presStyleLbl="alignAccFollowNode1" presStyleIdx="1" presStyleCnt="3">
        <dgm:presLayoutVars>
          <dgm:bulletEnabled val="1"/>
        </dgm:presLayoutVars>
      </dgm:prSet>
      <dgm:spPr/>
    </dgm:pt>
    <dgm:pt modelId="{C7599785-8AD6-448F-A3AB-D79270B40BFC}" type="pres">
      <dgm:prSet presAssocID="{9B3DA5F0-8663-4362-A529-A21735D33DC3}" presName="space" presStyleCnt="0"/>
      <dgm:spPr/>
    </dgm:pt>
    <dgm:pt modelId="{E6C4B886-C377-4A25-8C60-EB8405AE8D86}" type="pres">
      <dgm:prSet presAssocID="{B7869C5C-D482-4427-949F-690CDCFCA71B}" presName="composite" presStyleCnt="0"/>
      <dgm:spPr/>
    </dgm:pt>
    <dgm:pt modelId="{5F4023BF-C83F-4EE0-AA47-BBFCF65E8964}" type="pres">
      <dgm:prSet presAssocID="{B7869C5C-D482-4427-949F-690CDCFCA71B}" presName="parTx" presStyleLbl="alignNode1" presStyleIdx="2" presStyleCnt="3">
        <dgm:presLayoutVars>
          <dgm:chMax val="0"/>
          <dgm:chPref val="0"/>
          <dgm:bulletEnabled val="1"/>
        </dgm:presLayoutVars>
      </dgm:prSet>
      <dgm:spPr/>
    </dgm:pt>
    <dgm:pt modelId="{A56CF8E2-93C1-4FB5-89AB-AC5BB833169F}" type="pres">
      <dgm:prSet presAssocID="{B7869C5C-D482-4427-949F-690CDCFCA71B}" presName="desTx" presStyleLbl="alignAccFollowNode1" presStyleIdx="2" presStyleCnt="3">
        <dgm:presLayoutVars>
          <dgm:bulletEnabled val="1"/>
        </dgm:presLayoutVars>
      </dgm:prSet>
      <dgm:spPr/>
    </dgm:pt>
  </dgm:ptLst>
  <dgm:cxnLst>
    <dgm:cxn modelId="{B2501702-F7F1-4872-8B76-CE1354B8653E}" type="presOf" srcId="{B7869C5C-D482-4427-949F-690CDCFCA71B}" destId="{5F4023BF-C83F-4EE0-AA47-BBFCF65E8964}" srcOrd="0" destOrd="0" presId="urn:microsoft.com/office/officeart/2005/8/layout/hList1"/>
    <dgm:cxn modelId="{BAB63806-9EB8-4835-98F4-B33075C2A8F6}" srcId="{ACEA677D-936E-493F-BCC3-1E3607C80E3F}" destId="{8DE663F0-4769-4C5E-B930-0472F52A5CA5}" srcOrd="0" destOrd="0" parTransId="{9608C122-30B4-4869-8FF2-6142D8D5C0A9}" sibTransId="{E2A8614A-A764-4366-8965-47519EA321C9}"/>
    <dgm:cxn modelId="{D7430A09-5878-4B6A-9442-DD5E3337B594}" srcId="{8DE663F0-4769-4C5E-B930-0472F52A5CA5}" destId="{55612B4B-10B3-41DB-B58A-28FA51642937}" srcOrd="2" destOrd="0" parTransId="{FABD321E-AEFD-49A8-9233-B502C9A803DC}" sibTransId="{5B70F93B-D398-49BB-9F6D-C34FB13EDE3C}"/>
    <dgm:cxn modelId="{66E53D38-A185-46CF-9C21-EF4F457AFC4E}" type="presOf" srcId="{BF6C7C54-EF93-4864-9C8C-90EBBAAEBD5C}" destId="{70F38D10-2A92-4897-8664-F45DE80CED8C}" srcOrd="0" destOrd="0" presId="urn:microsoft.com/office/officeart/2005/8/layout/hList1"/>
    <dgm:cxn modelId="{61053E60-A8FE-4696-BF53-A28F85894B65}" type="presOf" srcId="{ED04E13E-B826-4E07-B636-60A1CF658934}" destId="{70F38D10-2A92-4897-8664-F45DE80CED8C}" srcOrd="0" destOrd="4" presId="urn:microsoft.com/office/officeart/2005/8/layout/hList1"/>
    <dgm:cxn modelId="{B0F7906E-7E48-4628-8F75-E90703E446F0}" srcId="{8DE663F0-4769-4C5E-B930-0472F52A5CA5}" destId="{FF7A4920-B9D6-45D5-9297-F48A1ACD7457}" srcOrd="1" destOrd="0" parTransId="{D455A44E-C444-4EFB-8741-D725B8C10CCB}" sibTransId="{BCA9BAF5-B8B6-404A-B0F9-48ABE6D01F37}"/>
    <dgm:cxn modelId="{74A30E52-DCFB-422F-AB21-2CC182AEB9A6}" srcId="{B14611BA-281F-4D0C-A711-1BA0F015073E}" destId="{CD35559D-1569-4196-8574-2F29C5228D38}" srcOrd="1" destOrd="0" parTransId="{F161B1CC-6801-47A2-AF08-2B9415879402}" sibTransId="{E3A6B8E5-DB80-4731-A2F2-2DF54E62471A}"/>
    <dgm:cxn modelId="{4E63AD59-42BE-453B-9896-8B18E3F4A387}" srcId="{B14611BA-281F-4D0C-A711-1BA0F015073E}" destId="{A87810B8-29F6-4F86-B364-BA66A18C4184}" srcOrd="0" destOrd="0" parTransId="{C1FD663C-7BB2-46B2-B8F3-AE6871040277}" sibTransId="{E51A0FF1-F1D5-405B-A6D3-90CE847D0433}"/>
    <dgm:cxn modelId="{87A9CE59-8DFC-4452-8166-49E07001EED7}" srcId="{B14611BA-281F-4D0C-A711-1BA0F015073E}" destId="{42501430-6AE1-453D-A9DB-B6CDD18457A8}" srcOrd="2" destOrd="0" parTransId="{B81F12AA-7D94-49D1-A474-AF1C5BC7490B}" sibTransId="{4B14BE09-8A55-422B-A656-C5645AADBA03}"/>
    <dgm:cxn modelId="{4557627E-A0DB-4CF1-B474-481ACE1DAF3E}" srcId="{B7869C5C-D482-4427-949F-690CDCFCA71B}" destId="{F9C00D99-3CA9-408C-B719-B085A146186E}" srcOrd="0" destOrd="0" parTransId="{1C2DD600-3EEC-4C96-973F-F18F31265DE0}" sibTransId="{557F72F5-BB61-4B4B-8352-D9A1AC5EBEDB}"/>
    <dgm:cxn modelId="{1A9A4880-C309-428F-8957-EF1D1F4BE2EB}" type="presOf" srcId="{55612B4B-10B3-41DB-B58A-28FA51642937}" destId="{70F38D10-2A92-4897-8664-F45DE80CED8C}" srcOrd="0" destOrd="2" presId="urn:microsoft.com/office/officeart/2005/8/layout/hList1"/>
    <dgm:cxn modelId="{5ABBB78B-682D-420E-B236-A7C744DFECA8}" type="presOf" srcId="{F9C00D99-3CA9-408C-B719-B085A146186E}" destId="{A56CF8E2-93C1-4FB5-89AB-AC5BB833169F}" srcOrd="0" destOrd="0" presId="urn:microsoft.com/office/officeart/2005/8/layout/hList1"/>
    <dgm:cxn modelId="{1FE84494-456C-47B1-BF09-1F2EC490D7E0}" srcId="{8DE663F0-4769-4C5E-B930-0472F52A5CA5}" destId="{BF6C7C54-EF93-4864-9C8C-90EBBAAEBD5C}" srcOrd="0" destOrd="0" parTransId="{B535D606-11A6-4716-8022-9FADE9D70AA0}" sibTransId="{50762DC3-12C0-4EF8-AAD8-88F1BDD5449A}"/>
    <dgm:cxn modelId="{558E4A94-CAEB-49C8-B39C-0E5D6CDAD3E5}" srcId="{8DE663F0-4769-4C5E-B930-0472F52A5CA5}" destId="{ED04E13E-B826-4E07-B636-60A1CF658934}" srcOrd="4" destOrd="0" parTransId="{3EA45EE9-103D-4AAE-AC7C-C858C257D399}" sibTransId="{7280DB59-1BB7-4B9B-B635-B891AEC52AAB}"/>
    <dgm:cxn modelId="{E575A28E-3424-4961-B2B7-2C0DD9947751}" srcId="{8DE663F0-4769-4C5E-B930-0472F52A5CA5}" destId="{36AED15C-F73B-421D-BE0B-83DA0F45B7EA}" srcOrd="3" destOrd="0" parTransId="{A34072BF-393B-4F84-A3E1-D99A09A58525}" sibTransId="{D29F85FC-4FB9-4B35-A5C5-DF98F5EE297B}"/>
    <dgm:cxn modelId="{3EA9A4A9-8ECC-4BDA-A5C9-438CA5B85074}" type="presOf" srcId="{8DE663F0-4769-4C5E-B930-0472F52A5CA5}" destId="{1D752C2E-3F17-4DDD-87B7-283D990B1F38}" srcOrd="0" destOrd="0" presId="urn:microsoft.com/office/officeart/2005/8/layout/hList1"/>
    <dgm:cxn modelId="{3CA0C5A9-C6B2-43AB-9656-CB5D462B4BC3}" type="presOf" srcId="{B14611BA-281F-4D0C-A711-1BA0F015073E}" destId="{1B258911-7025-40A5-8976-41E2476680B9}" srcOrd="0" destOrd="0" presId="urn:microsoft.com/office/officeart/2005/8/layout/hList1"/>
    <dgm:cxn modelId="{8E84D4B3-797D-4F47-8020-DE078C49EF73}" type="presOf" srcId="{42501430-6AE1-453D-A9DB-B6CDD18457A8}" destId="{EE902531-A8E3-41F5-B6E9-F812A8EF3433}" srcOrd="0" destOrd="2" presId="urn:microsoft.com/office/officeart/2005/8/layout/hList1"/>
    <dgm:cxn modelId="{3800DCBB-717A-4CD7-89B4-750E098C3151}" type="presOf" srcId="{36AED15C-F73B-421D-BE0B-83DA0F45B7EA}" destId="{70F38D10-2A92-4897-8664-F45DE80CED8C}" srcOrd="0" destOrd="3" presId="urn:microsoft.com/office/officeart/2005/8/layout/hList1"/>
    <dgm:cxn modelId="{5C0BEDEA-DE73-49C7-82EE-149325E2F235}" type="presOf" srcId="{ACEA677D-936E-493F-BCC3-1E3607C80E3F}" destId="{989CC73B-5CDA-4C3E-82FB-15CC6118C885}" srcOrd="0" destOrd="0" presId="urn:microsoft.com/office/officeart/2005/8/layout/hList1"/>
    <dgm:cxn modelId="{7F8432EF-66BD-4A5C-886A-7C2AD0EC7D24}" srcId="{ACEA677D-936E-493F-BCC3-1E3607C80E3F}" destId="{B14611BA-281F-4D0C-A711-1BA0F015073E}" srcOrd="1" destOrd="0" parTransId="{8F52B980-A792-4082-96A1-9B31AADC92FE}" sibTransId="{9B3DA5F0-8663-4362-A529-A21735D33DC3}"/>
    <dgm:cxn modelId="{B42848F2-54C6-4962-9BC2-3FE74A2E0D16}" srcId="{ACEA677D-936E-493F-BCC3-1E3607C80E3F}" destId="{B7869C5C-D482-4427-949F-690CDCFCA71B}" srcOrd="2" destOrd="0" parTransId="{20117C1B-ADB8-4B1F-8D99-6E29B1DBCBC9}" sibTransId="{B9FCC1E9-C910-4BE6-A8B8-4F1DDB8CCADD}"/>
    <dgm:cxn modelId="{81520DD5-A429-4927-AEE5-7730545C8463}" type="presOf" srcId="{CD35559D-1569-4196-8574-2F29C5228D38}" destId="{EE902531-A8E3-41F5-B6E9-F812A8EF3433}" srcOrd="0" destOrd="1" presId="urn:microsoft.com/office/officeart/2005/8/layout/hList1"/>
    <dgm:cxn modelId="{FA6613D8-AB4F-43E8-8D73-C90C818A8A48}" type="presOf" srcId="{A87810B8-29F6-4F86-B364-BA66A18C4184}" destId="{EE902531-A8E3-41F5-B6E9-F812A8EF3433}" srcOrd="0" destOrd="0" presId="urn:microsoft.com/office/officeart/2005/8/layout/hList1"/>
    <dgm:cxn modelId="{C41136DA-D930-4E0F-BCAC-1AD2D523CCBF}" type="presOf" srcId="{FF7A4920-B9D6-45D5-9297-F48A1ACD7457}" destId="{70F38D10-2A92-4897-8664-F45DE80CED8C}" srcOrd="0" destOrd="1" presId="urn:microsoft.com/office/officeart/2005/8/layout/hList1"/>
    <dgm:cxn modelId="{5B0A0C18-4412-49A2-A315-AF07958E5CDA}" type="presParOf" srcId="{989CC73B-5CDA-4C3E-82FB-15CC6118C885}" destId="{1936BB3E-4271-4F08-9E10-C1C28266FF74}" srcOrd="0" destOrd="0" presId="urn:microsoft.com/office/officeart/2005/8/layout/hList1"/>
    <dgm:cxn modelId="{A6389A79-8FBE-4FD8-821E-67C51F5EE4C2}" type="presParOf" srcId="{1936BB3E-4271-4F08-9E10-C1C28266FF74}" destId="{1D752C2E-3F17-4DDD-87B7-283D990B1F38}" srcOrd="0" destOrd="0" presId="urn:microsoft.com/office/officeart/2005/8/layout/hList1"/>
    <dgm:cxn modelId="{E71181EF-F38F-4956-91B1-61C28C1332E3}" type="presParOf" srcId="{1936BB3E-4271-4F08-9E10-C1C28266FF74}" destId="{70F38D10-2A92-4897-8664-F45DE80CED8C}" srcOrd="1" destOrd="0" presId="urn:microsoft.com/office/officeart/2005/8/layout/hList1"/>
    <dgm:cxn modelId="{82B49B1B-9A28-4625-A407-3E1E0AC5A7F7}" type="presParOf" srcId="{989CC73B-5CDA-4C3E-82FB-15CC6118C885}" destId="{3747AC88-31F8-450F-A754-717EE6005151}" srcOrd="1" destOrd="0" presId="urn:microsoft.com/office/officeart/2005/8/layout/hList1"/>
    <dgm:cxn modelId="{32D9A71C-879C-4733-A665-792CF80E4107}" type="presParOf" srcId="{989CC73B-5CDA-4C3E-82FB-15CC6118C885}" destId="{71095E13-98D0-4FF2-970E-602136692F8B}" srcOrd="2" destOrd="0" presId="urn:microsoft.com/office/officeart/2005/8/layout/hList1"/>
    <dgm:cxn modelId="{3C47A3A9-1095-4C5A-A386-615526EDB25A}" type="presParOf" srcId="{71095E13-98D0-4FF2-970E-602136692F8B}" destId="{1B258911-7025-40A5-8976-41E2476680B9}" srcOrd="0" destOrd="0" presId="urn:microsoft.com/office/officeart/2005/8/layout/hList1"/>
    <dgm:cxn modelId="{004BE1C8-5D0F-4139-82AA-175C031B44A0}" type="presParOf" srcId="{71095E13-98D0-4FF2-970E-602136692F8B}" destId="{EE902531-A8E3-41F5-B6E9-F812A8EF3433}" srcOrd="1" destOrd="0" presId="urn:microsoft.com/office/officeart/2005/8/layout/hList1"/>
    <dgm:cxn modelId="{1ECDC040-B4A4-45EF-9C48-D3034241FAC6}" type="presParOf" srcId="{989CC73B-5CDA-4C3E-82FB-15CC6118C885}" destId="{C7599785-8AD6-448F-A3AB-D79270B40BFC}" srcOrd="3" destOrd="0" presId="urn:microsoft.com/office/officeart/2005/8/layout/hList1"/>
    <dgm:cxn modelId="{272B3379-7474-4138-846A-CEC4947ED1F4}" type="presParOf" srcId="{989CC73B-5CDA-4C3E-82FB-15CC6118C885}" destId="{E6C4B886-C377-4A25-8C60-EB8405AE8D86}" srcOrd="4" destOrd="0" presId="urn:microsoft.com/office/officeart/2005/8/layout/hList1"/>
    <dgm:cxn modelId="{2F21E25D-F506-46FF-95B2-21E7F448BDC9}" type="presParOf" srcId="{E6C4B886-C377-4A25-8C60-EB8405AE8D86}" destId="{5F4023BF-C83F-4EE0-AA47-BBFCF65E8964}" srcOrd="0" destOrd="0" presId="urn:microsoft.com/office/officeart/2005/8/layout/hList1"/>
    <dgm:cxn modelId="{06407AF7-2CA4-4FC6-9FCD-CB2B872CC307}" type="presParOf" srcId="{E6C4B886-C377-4A25-8C60-EB8405AE8D86}" destId="{A56CF8E2-93C1-4FB5-89AB-AC5BB833169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EA677D-936E-493F-BCC3-1E3607C80E3F}"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en-SG"/>
        </a:p>
      </dgm:t>
    </dgm:pt>
    <dgm:pt modelId="{8DE663F0-4769-4C5E-B930-0472F52A5CA5}">
      <dgm:prSet phldrT="[Text]" custT="1"/>
      <dgm:spPr/>
      <dgm:t>
        <a:bodyPr/>
        <a:lstStyle/>
        <a:p>
          <a:r>
            <a:rPr lang="en-SG" sz="4000" dirty="0" err="1"/>
            <a:t>Relevent</a:t>
          </a:r>
          <a:r>
            <a:rPr lang="en-SG" sz="4000" dirty="0"/>
            <a:t> User </a:t>
          </a:r>
        </a:p>
        <a:p>
          <a:r>
            <a:rPr lang="en-SG" sz="4000" dirty="0"/>
            <a:t>(for All User Type)</a:t>
          </a:r>
        </a:p>
      </dgm:t>
    </dgm:pt>
    <dgm:pt modelId="{9608C122-30B4-4869-8FF2-6142D8D5C0A9}" type="parTrans" cxnId="{BAB63806-9EB8-4835-98F4-B33075C2A8F6}">
      <dgm:prSet/>
      <dgm:spPr/>
      <dgm:t>
        <a:bodyPr/>
        <a:lstStyle/>
        <a:p>
          <a:endParaRPr lang="en-SG"/>
        </a:p>
      </dgm:t>
    </dgm:pt>
    <dgm:pt modelId="{E2A8614A-A764-4366-8965-47519EA321C9}" type="sibTrans" cxnId="{BAB63806-9EB8-4835-98F4-B33075C2A8F6}">
      <dgm:prSet/>
      <dgm:spPr/>
      <dgm:t>
        <a:bodyPr/>
        <a:lstStyle/>
        <a:p>
          <a:endParaRPr lang="en-SG"/>
        </a:p>
      </dgm:t>
    </dgm:pt>
    <dgm:pt modelId="{BF6C7C54-EF93-4864-9C8C-90EBBAAEBD5C}">
      <dgm:prSet phldrT="[Text]" custT="1"/>
      <dgm:spPr/>
      <dgm:t>
        <a:bodyPr/>
        <a:lstStyle/>
        <a:p>
          <a:r>
            <a:rPr kumimoji="0" lang="en-US" altLang="en-US" sz="3000" b="1" i="0" u="none" strike="noStrike" cap="none" normalizeH="0" baseline="0" dirty="0">
              <a:ln/>
              <a:effectLst/>
              <a:latin typeface="Arial" panose="020B0604020202020204" pitchFamily="34" charset="0"/>
            </a:rPr>
            <a:t>Account Creation </a:t>
          </a:r>
          <a:endParaRPr lang="en-SG" sz="3000" b="0" dirty="0"/>
        </a:p>
      </dgm:t>
    </dgm:pt>
    <dgm:pt modelId="{B535D606-11A6-4716-8022-9FADE9D70AA0}" type="parTrans" cxnId="{1FE84494-456C-47B1-BF09-1F2EC490D7E0}">
      <dgm:prSet/>
      <dgm:spPr/>
      <dgm:t>
        <a:bodyPr/>
        <a:lstStyle/>
        <a:p>
          <a:endParaRPr lang="en-SG"/>
        </a:p>
      </dgm:t>
    </dgm:pt>
    <dgm:pt modelId="{50762DC3-12C0-4EF8-AAD8-88F1BDD5449A}" type="sibTrans" cxnId="{1FE84494-456C-47B1-BF09-1F2EC490D7E0}">
      <dgm:prSet/>
      <dgm:spPr/>
      <dgm:t>
        <a:bodyPr/>
        <a:lstStyle/>
        <a:p>
          <a:endParaRPr lang="en-SG"/>
        </a:p>
      </dgm:t>
    </dgm:pt>
    <dgm:pt modelId="{B14611BA-281F-4D0C-A711-1BA0F015073E}">
      <dgm:prSet phldrT="[Text]" custT="1"/>
      <dgm:spPr/>
      <dgm:t>
        <a:bodyPr/>
        <a:lstStyle/>
        <a:p>
          <a:r>
            <a:rPr lang="en-SG" sz="4000" dirty="0"/>
            <a:t>Coordinator</a:t>
          </a:r>
        </a:p>
      </dgm:t>
    </dgm:pt>
    <dgm:pt modelId="{8F52B980-A792-4082-96A1-9B31AADC92FE}" type="parTrans" cxnId="{7F8432EF-66BD-4A5C-886A-7C2AD0EC7D24}">
      <dgm:prSet/>
      <dgm:spPr/>
      <dgm:t>
        <a:bodyPr/>
        <a:lstStyle/>
        <a:p>
          <a:endParaRPr lang="en-SG"/>
        </a:p>
      </dgm:t>
    </dgm:pt>
    <dgm:pt modelId="{9B3DA5F0-8663-4362-A529-A21735D33DC3}" type="sibTrans" cxnId="{7F8432EF-66BD-4A5C-886A-7C2AD0EC7D24}">
      <dgm:prSet/>
      <dgm:spPr/>
      <dgm:t>
        <a:bodyPr/>
        <a:lstStyle/>
        <a:p>
          <a:endParaRPr lang="en-SG"/>
        </a:p>
      </dgm:t>
    </dgm:pt>
    <dgm:pt modelId="{A87810B8-29F6-4F86-B364-BA66A18C4184}">
      <dgm:prSet phldrT="[Text]" custT="1"/>
      <dgm:spPr/>
      <dgm:t>
        <a:bodyPr/>
        <a:lstStyle/>
        <a:p>
          <a:r>
            <a:rPr kumimoji="0" lang="en-US" altLang="en-US" sz="3000" b="1" i="0" u="none" strike="noStrike" cap="none" normalizeH="0" baseline="0">
              <a:ln/>
              <a:effectLst/>
              <a:latin typeface="Arial" panose="020B0604020202020204" pitchFamily="34" charset="0"/>
            </a:rPr>
            <a:t>Guest Account Creation</a:t>
          </a:r>
          <a:endParaRPr lang="en-SG" sz="3000" dirty="0"/>
        </a:p>
      </dgm:t>
    </dgm:pt>
    <dgm:pt modelId="{C1FD663C-7BB2-46B2-B8F3-AE6871040277}" type="parTrans" cxnId="{4E63AD59-42BE-453B-9896-8B18E3F4A387}">
      <dgm:prSet/>
      <dgm:spPr/>
      <dgm:t>
        <a:bodyPr/>
        <a:lstStyle/>
        <a:p>
          <a:endParaRPr lang="en-SG"/>
        </a:p>
      </dgm:t>
    </dgm:pt>
    <dgm:pt modelId="{E51A0FF1-F1D5-405B-A6D3-90CE847D0433}" type="sibTrans" cxnId="{4E63AD59-42BE-453B-9896-8B18E3F4A387}">
      <dgm:prSet/>
      <dgm:spPr/>
      <dgm:t>
        <a:bodyPr/>
        <a:lstStyle/>
        <a:p>
          <a:endParaRPr lang="en-SG"/>
        </a:p>
      </dgm:t>
    </dgm:pt>
    <dgm:pt modelId="{2468B075-8686-4A18-B25F-892321104951}">
      <dgm:prSet phldrT="[Text]" custT="1"/>
      <dgm:spPr/>
      <dgm:t>
        <a:bodyPr/>
        <a:lstStyle/>
        <a:p>
          <a:r>
            <a:rPr kumimoji="0" lang="en-US" altLang="en-US" sz="3000" b="1" i="0" u="none" strike="noStrike" cap="none" normalizeH="0" baseline="0">
              <a:ln/>
              <a:effectLst/>
              <a:latin typeface="Arial" panose="020B0604020202020204" pitchFamily="34" charset="0"/>
            </a:rPr>
            <a:t>Article Creation  </a:t>
          </a:r>
          <a:endParaRPr lang="en-SG" sz="3000" dirty="0"/>
        </a:p>
      </dgm:t>
    </dgm:pt>
    <dgm:pt modelId="{285DE94D-3C73-4FF1-AE2B-84743668B617}" type="parTrans" cxnId="{86C649F7-3AFA-400B-885A-E276BF9E1F57}">
      <dgm:prSet/>
      <dgm:spPr/>
      <dgm:t>
        <a:bodyPr/>
        <a:lstStyle/>
        <a:p>
          <a:endParaRPr lang="en-SG"/>
        </a:p>
      </dgm:t>
    </dgm:pt>
    <dgm:pt modelId="{97158859-06EA-4CB7-A7D7-01C2EA4F20C2}" type="sibTrans" cxnId="{86C649F7-3AFA-400B-885A-E276BF9E1F57}">
      <dgm:prSet/>
      <dgm:spPr/>
      <dgm:t>
        <a:bodyPr/>
        <a:lstStyle/>
        <a:p>
          <a:endParaRPr lang="en-SG"/>
        </a:p>
      </dgm:t>
    </dgm:pt>
    <dgm:pt modelId="{E7B99253-D39D-49FB-85F6-D1DE03CA22D7}">
      <dgm:prSet phldrT="[Text]" custT="1"/>
      <dgm:spPr/>
      <dgm:t>
        <a:bodyPr/>
        <a:lstStyle/>
        <a:p>
          <a:r>
            <a:rPr kumimoji="0" lang="en-US" altLang="en-US" sz="3000" b="1" i="0" u="none" strike="noStrike" cap="none" normalizeH="0" baseline="0" dirty="0">
              <a:ln/>
              <a:effectLst/>
              <a:latin typeface="Arial" panose="020B0604020202020204" pitchFamily="34" charset="0"/>
            </a:rPr>
            <a:t>Password Reset  </a:t>
          </a:r>
          <a:endParaRPr lang="en-SG" sz="3000" b="0" dirty="0"/>
        </a:p>
      </dgm:t>
    </dgm:pt>
    <dgm:pt modelId="{1DC22BEE-17E7-496A-8087-E80CC8B6AC7B}" type="parTrans" cxnId="{C4EC9CCE-605D-4C81-B4BB-C2F2693602E0}">
      <dgm:prSet/>
      <dgm:spPr/>
      <dgm:t>
        <a:bodyPr/>
        <a:lstStyle/>
        <a:p>
          <a:endParaRPr lang="en-SG"/>
        </a:p>
      </dgm:t>
    </dgm:pt>
    <dgm:pt modelId="{C3F4D301-A77A-4EF8-94D5-DDE157F657B9}" type="sibTrans" cxnId="{C4EC9CCE-605D-4C81-B4BB-C2F2693602E0}">
      <dgm:prSet/>
      <dgm:spPr/>
      <dgm:t>
        <a:bodyPr/>
        <a:lstStyle/>
        <a:p>
          <a:endParaRPr lang="en-SG"/>
        </a:p>
      </dgm:t>
    </dgm:pt>
    <dgm:pt modelId="{1D16DC9C-FAC2-422F-A1C5-9BE17B315C13}">
      <dgm:prSet phldrT="[Text]" custT="1"/>
      <dgm:spPr/>
      <dgm:t>
        <a:bodyPr/>
        <a:lstStyle/>
        <a:p>
          <a:endParaRPr lang="en-SG" sz="3000" dirty="0"/>
        </a:p>
      </dgm:t>
    </dgm:pt>
    <dgm:pt modelId="{1DD8F7FA-6DB1-4D25-A853-9F0CC8B46AF1}" type="parTrans" cxnId="{82258095-B852-42E0-A304-DAA4A09DD225}">
      <dgm:prSet/>
      <dgm:spPr/>
      <dgm:t>
        <a:bodyPr/>
        <a:lstStyle/>
        <a:p>
          <a:endParaRPr lang="en-SG"/>
        </a:p>
      </dgm:t>
    </dgm:pt>
    <dgm:pt modelId="{12C4B186-CB65-406F-AC70-C0489D062100}" type="sibTrans" cxnId="{82258095-B852-42E0-A304-DAA4A09DD225}">
      <dgm:prSet/>
      <dgm:spPr/>
      <dgm:t>
        <a:bodyPr/>
        <a:lstStyle/>
        <a:p>
          <a:endParaRPr lang="en-SG"/>
        </a:p>
      </dgm:t>
    </dgm:pt>
    <dgm:pt modelId="{71149A88-FB9E-4C09-BEBE-2E6250578D52}">
      <dgm:prSet phldrT="[Text]" custT="1"/>
      <dgm:spPr/>
      <dgm:t>
        <a:bodyPr/>
        <a:lstStyle/>
        <a:p>
          <a:endParaRPr lang="en-SG" sz="3000" b="0" dirty="0"/>
        </a:p>
      </dgm:t>
    </dgm:pt>
    <dgm:pt modelId="{F5B2BA13-A7E0-4448-8DCE-7507BBC5D06B}" type="parTrans" cxnId="{81DCA893-22ED-423A-986C-B3CD444CA42A}">
      <dgm:prSet/>
      <dgm:spPr/>
      <dgm:t>
        <a:bodyPr/>
        <a:lstStyle/>
        <a:p>
          <a:endParaRPr lang="en-SG"/>
        </a:p>
      </dgm:t>
    </dgm:pt>
    <dgm:pt modelId="{4083EE13-1086-450E-94F2-CB2101D90170}" type="sibTrans" cxnId="{81DCA893-22ED-423A-986C-B3CD444CA42A}">
      <dgm:prSet/>
      <dgm:spPr/>
      <dgm:t>
        <a:bodyPr/>
        <a:lstStyle/>
        <a:p>
          <a:endParaRPr lang="en-SG"/>
        </a:p>
      </dgm:t>
    </dgm:pt>
    <dgm:pt modelId="{989CC73B-5CDA-4C3E-82FB-15CC6118C885}" type="pres">
      <dgm:prSet presAssocID="{ACEA677D-936E-493F-BCC3-1E3607C80E3F}" presName="Name0" presStyleCnt="0">
        <dgm:presLayoutVars>
          <dgm:dir/>
          <dgm:animLvl val="lvl"/>
          <dgm:resizeHandles val="exact"/>
        </dgm:presLayoutVars>
      </dgm:prSet>
      <dgm:spPr/>
    </dgm:pt>
    <dgm:pt modelId="{1936BB3E-4271-4F08-9E10-C1C28266FF74}" type="pres">
      <dgm:prSet presAssocID="{8DE663F0-4769-4C5E-B930-0472F52A5CA5}" presName="composite" presStyleCnt="0"/>
      <dgm:spPr/>
    </dgm:pt>
    <dgm:pt modelId="{1D752C2E-3F17-4DDD-87B7-283D990B1F38}" type="pres">
      <dgm:prSet presAssocID="{8DE663F0-4769-4C5E-B930-0472F52A5CA5}" presName="parTx" presStyleLbl="alignNode1" presStyleIdx="0" presStyleCnt="2">
        <dgm:presLayoutVars>
          <dgm:chMax val="0"/>
          <dgm:chPref val="0"/>
          <dgm:bulletEnabled val="1"/>
        </dgm:presLayoutVars>
      </dgm:prSet>
      <dgm:spPr/>
    </dgm:pt>
    <dgm:pt modelId="{70F38D10-2A92-4897-8664-F45DE80CED8C}" type="pres">
      <dgm:prSet presAssocID="{8DE663F0-4769-4C5E-B930-0472F52A5CA5}" presName="desTx" presStyleLbl="alignAccFollowNode1" presStyleIdx="0" presStyleCnt="2" custLinFactNeighborX="-103" custLinFactNeighborY="-2941">
        <dgm:presLayoutVars>
          <dgm:bulletEnabled val="1"/>
        </dgm:presLayoutVars>
      </dgm:prSet>
      <dgm:spPr/>
    </dgm:pt>
    <dgm:pt modelId="{3747AC88-31F8-450F-A754-717EE6005151}" type="pres">
      <dgm:prSet presAssocID="{E2A8614A-A764-4366-8965-47519EA321C9}" presName="space" presStyleCnt="0"/>
      <dgm:spPr/>
    </dgm:pt>
    <dgm:pt modelId="{71095E13-98D0-4FF2-970E-602136692F8B}" type="pres">
      <dgm:prSet presAssocID="{B14611BA-281F-4D0C-A711-1BA0F015073E}" presName="composite" presStyleCnt="0"/>
      <dgm:spPr/>
    </dgm:pt>
    <dgm:pt modelId="{1B258911-7025-40A5-8976-41E2476680B9}" type="pres">
      <dgm:prSet presAssocID="{B14611BA-281F-4D0C-A711-1BA0F015073E}" presName="parTx" presStyleLbl="alignNode1" presStyleIdx="1" presStyleCnt="2" custScaleY="100000">
        <dgm:presLayoutVars>
          <dgm:chMax val="0"/>
          <dgm:chPref val="0"/>
          <dgm:bulletEnabled val="1"/>
        </dgm:presLayoutVars>
      </dgm:prSet>
      <dgm:spPr/>
    </dgm:pt>
    <dgm:pt modelId="{EE902531-A8E3-41F5-B6E9-F812A8EF3433}" type="pres">
      <dgm:prSet presAssocID="{B14611BA-281F-4D0C-A711-1BA0F015073E}" presName="desTx" presStyleLbl="alignAccFollowNode1" presStyleIdx="1" presStyleCnt="2">
        <dgm:presLayoutVars>
          <dgm:bulletEnabled val="1"/>
        </dgm:presLayoutVars>
      </dgm:prSet>
      <dgm:spPr/>
    </dgm:pt>
  </dgm:ptLst>
  <dgm:cxnLst>
    <dgm:cxn modelId="{BAB63806-9EB8-4835-98F4-B33075C2A8F6}" srcId="{ACEA677D-936E-493F-BCC3-1E3607C80E3F}" destId="{8DE663F0-4769-4C5E-B930-0472F52A5CA5}" srcOrd="0" destOrd="0" parTransId="{9608C122-30B4-4869-8FF2-6142D8D5C0A9}" sibTransId="{E2A8614A-A764-4366-8965-47519EA321C9}"/>
    <dgm:cxn modelId="{66E53D38-A185-46CF-9C21-EF4F457AFC4E}" type="presOf" srcId="{BF6C7C54-EF93-4864-9C8C-90EBBAAEBD5C}" destId="{70F38D10-2A92-4897-8664-F45DE80CED8C}" srcOrd="0" destOrd="0" presId="urn:microsoft.com/office/officeart/2005/8/layout/hList1"/>
    <dgm:cxn modelId="{3B1BF966-56A2-4BB7-A0C4-31FB86FCCF89}" type="presOf" srcId="{71149A88-FB9E-4C09-BEBE-2E6250578D52}" destId="{70F38D10-2A92-4897-8664-F45DE80CED8C}" srcOrd="0" destOrd="1" presId="urn:microsoft.com/office/officeart/2005/8/layout/hList1"/>
    <dgm:cxn modelId="{0424646C-0580-4F1C-BC27-924BA3BFD228}" type="presOf" srcId="{2468B075-8686-4A18-B25F-892321104951}" destId="{EE902531-A8E3-41F5-B6E9-F812A8EF3433}" srcOrd="0" destOrd="2" presId="urn:microsoft.com/office/officeart/2005/8/layout/hList1"/>
    <dgm:cxn modelId="{6AE29254-C33C-489B-B8DE-D971A508119F}" type="presOf" srcId="{E7B99253-D39D-49FB-85F6-D1DE03CA22D7}" destId="{70F38D10-2A92-4897-8664-F45DE80CED8C}" srcOrd="0" destOrd="2" presId="urn:microsoft.com/office/officeart/2005/8/layout/hList1"/>
    <dgm:cxn modelId="{4E63AD59-42BE-453B-9896-8B18E3F4A387}" srcId="{B14611BA-281F-4D0C-A711-1BA0F015073E}" destId="{A87810B8-29F6-4F86-B364-BA66A18C4184}" srcOrd="0" destOrd="0" parTransId="{C1FD663C-7BB2-46B2-B8F3-AE6871040277}" sibTransId="{E51A0FF1-F1D5-405B-A6D3-90CE847D0433}"/>
    <dgm:cxn modelId="{81DCA893-22ED-423A-986C-B3CD444CA42A}" srcId="{8DE663F0-4769-4C5E-B930-0472F52A5CA5}" destId="{71149A88-FB9E-4C09-BEBE-2E6250578D52}" srcOrd="1" destOrd="0" parTransId="{F5B2BA13-A7E0-4448-8DCE-7507BBC5D06B}" sibTransId="{4083EE13-1086-450E-94F2-CB2101D90170}"/>
    <dgm:cxn modelId="{1FE84494-456C-47B1-BF09-1F2EC490D7E0}" srcId="{8DE663F0-4769-4C5E-B930-0472F52A5CA5}" destId="{BF6C7C54-EF93-4864-9C8C-90EBBAAEBD5C}" srcOrd="0" destOrd="0" parTransId="{B535D606-11A6-4716-8022-9FADE9D70AA0}" sibTransId="{50762DC3-12C0-4EF8-AAD8-88F1BDD5449A}"/>
    <dgm:cxn modelId="{82258095-B852-42E0-A304-DAA4A09DD225}" srcId="{B14611BA-281F-4D0C-A711-1BA0F015073E}" destId="{1D16DC9C-FAC2-422F-A1C5-9BE17B315C13}" srcOrd="1" destOrd="0" parTransId="{1DD8F7FA-6DB1-4D25-A853-9F0CC8B46AF1}" sibTransId="{12C4B186-CB65-406F-AC70-C0489D062100}"/>
    <dgm:cxn modelId="{3EA9A4A9-8ECC-4BDA-A5C9-438CA5B85074}" type="presOf" srcId="{8DE663F0-4769-4C5E-B930-0472F52A5CA5}" destId="{1D752C2E-3F17-4DDD-87B7-283D990B1F38}" srcOrd="0" destOrd="0" presId="urn:microsoft.com/office/officeart/2005/8/layout/hList1"/>
    <dgm:cxn modelId="{3CA0C5A9-C6B2-43AB-9656-CB5D462B4BC3}" type="presOf" srcId="{B14611BA-281F-4D0C-A711-1BA0F015073E}" destId="{1B258911-7025-40A5-8976-41E2476680B9}" srcOrd="0" destOrd="0" presId="urn:microsoft.com/office/officeart/2005/8/layout/hList1"/>
    <dgm:cxn modelId="{2A526CAF-B472-4180-9F96-057D2331EF3A}" type="presOf" srcId="{1D16DC9C-FAC2-422F-A1C5-9BE17B315C13}" destId="{EE902531-A8E3-41F5-B6E9-F812A8EF3433}" srcOrd="0" destOrd="1" presId="urn:microsoft.com/office/officeart/2005/8/layout/hList1"/>
    <dgm:cxn modelId="{5C0BEDEA-DE73-49C7-82EE-149325E2F235}" type="presOf" srcId="{ACEA677D-936E-493F-BCC3-1E3607C80E3F}" destId="{989CC73B-5CDA-4C3E-82FB-15CC6118C885}" srcOrd="0" destOrd="0" presId="urn:microsoft.com/office/officeart/2005/8/layout/hList1"/>
    <dgm:cxn modelId="{C4EC9CCE-605D-4C81-B4BB-C2F2693602E0}" srcId="{8DE663F0-4769-4C5E-B930-0472F52A5CA5}" destId="{E7B99253-D39D-49FB-85F6-D1DE03CA22D7}" srcOrd="2" destOrd="0" parTransId="{1DC22BEE-17E7-496A-8087-E80CC8B6AC7B}" sibTransId="{C3F4D301-A77A-4EF8-94D5-DDE157F657B9}"/>
    <dgm:cxn modelId="{7F8432EF-66BD-4A5C-886A-7C2AD0EC7D24}" srcId="{ACEA677D-936E-493F-BCC3-1E3607C80E3F}" destId="{B14611BA-281F-4D0C-A711-1BA0F015073E}" srcOrd="1" destOrd="0" parTransId="{8F52B980-A792-4082-96A1-9B31AADC92FE}" sibTransId="{9B3DA5F0-8663-4362-A529-A21735D33DC3}"/>
    <dgm:cxn modelId="{86C649F7-3AFA-400B-885A-E276BF9E1F57}" srcId="{B14611BA-281F-4D0C-A711-1BA0F015073E}" destId="{2468B075-8686-4A18-B25F-892321104951}" srcOrd="2" destOrd="0" parTransId="{285DE94D-3C73-4FF1-AE2B-84743668B617}" sibTransId="{97158859-06EA-4CB7-A7D7-01C2EA4F20C2}"/>
    <dgm:cxn modelId="{FA6613D8-AB4F-43E8-8D73-C90C818A8A48}" type="presOf" srcId="{A87810B8-29F6-4F86-B364-BA66A18C4184}" destId="{EE902531-A8E3-41F5-B6E9-F812A8EF3433}" srcOrd="0" destOrd="0" presId="urn:microsoft.com/office/officeart/2005/8/layout/hList1"/>
    <dgm:cxn modelId="{5B0A0C18-4412-49A2-A315-AF07958E5CDA}" type="presParOf" srcId="{989CC73B-5CDA-4C3E-82FB-15CC6118C885}" destId="{1936BB3E-4271-4F08-9E10-C1C28266FF74}" srcOrd="0" destOrd="0" presId="urn:microsoft.com/office/officeart/2005/8/layout/hList1"/>
    <dgm:cxn modelId="{A6389A79-8FBE-4FD8-821E-67C51F5EE4C2}" type="presParOf" srcId="{1936BB3E-4271-4F08-9E10-C1C28266FF74}" destId="{1D752C2E-3F17-4DDD-87B7-283D990B1F38}" srcOrd="0" destOrd="0" presId="urn:microsoft.com/office/officeart/2005/8/layout/hList1"/>
    <dgm:cxn modelId="{E71181EF-F38F-4956-91B1-61C28C1332E3}" type="presParOf" srcId="{1936BB3E-4271-4F08-9E10-C1C28266FF74}" destId="{70F38D10-2A92-4897-8664-F45DE80CED8C}" srcOrd="1" destOrd="0" presId="urn:microsoft.com/office/officeart/2005/8/layout/hList1"/>
    <dgm:cxn modelId="{82B49B1B-9A28-4625-A407-3E1E0AC5A7F7}" type="presParOf" srcId="{989CC73B-5CDA-4C3E-82FB-15CC6118C885}" destId="{3747AC88-31F8-450F-A754-717EE6005151}" srcOrd="1" destOrd="0" presId="urn:microsoft.com/office/officeart/2005/8/layout/hList1"/>
    <dgm:cxn modelId="{32D9A71C-879C-4733-A665-792CF80E4107}" type="presParOf" srcId="{989CC73B-5CDA-4C3E-82FB-15CC6118C885}" destId="{71095E13-98D0-4FF2-970E-602136692F8B}" srcOrd="2" destOrd="0" presId="urn:microsoft.com/office/officeart/2005/8/layout/hList1"/>
    <dgm:cxn modelId="{3C47A3A9-1095-4C5A-A386-615526EDB25A}" type="presParOf" srcId="{71095E13-98D0-4FF2-970E-602136692F8B}" destId="{1B258911-7025-40A5-8976-41E2476680B9}" srcOrd="0" destOrd="0" presId="urn:microsoft.com/office/officeart/2005/8/layout/hList1"/>
    <dgm:cxn modelId="{004BE1C8-5D0F-4139-82AA-175C031B44A0}" type="presParOf" srcId="{71095E13-98D0-4FF2-970E-602136692F8B}" destId="{EE902531-A8E3-41F5-B6E9-F812A8EF343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52C2E-3F17-4DDD-87B7-283D990B1F38}">
      <dsp:nvSpPr>
        <dsp:cNvPr id="0" name=""/>
        <dsp:cNvSpPr/>
      </dsp:nvSpPr>
      <dsp:spPr>
        <a:xfrm>
          <a:off x="3810" y="1893650"/>
          <a:ext cx="3714749" cy="148589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SG" sz="4000" kern="1200" dirty="0"/>
            <a:t>Student</a:t>
          </a:r>
        </a:p>
      </dsp:txBody>
      <dsp:txXfrm>
        <a:off x="3810" y="1893650"/>
        <a:ext cx="3714749" cy="1485899"/>
      </dsp:txXfrm>
    </dsp:sp>
    <dsp:sp modelId="{70F38D10-2A92-4897-8664-F45DE80CED8C}">
      <dsp:nvSpPr>
        <dsp:cNvPr id="0" name=""/>
        <dsp:cNvSpPr/>
      </dsp:nvSpPr>
      <dsp:spPr>
        <a:xfrm>
          <a:off x="0" y="3295590"/>
          <a:ext cx="3714749" cy="285480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SG" sz="3000" kern="1200" dirty="0"/>
            <a:t>React</a:t>
          </a:r>
        </a:p>
        <a:p>
          <a:pPr marL="285750" lvl="1" indent="-285750" algn="l" defTabSz="1333500">
            <a:lnSpc>
              <a:spcPct val="90000"/>
            </a:lnSpc>
            <a:spcBef>
              <a:spcPct val="0"/>
            </a:spcBef>
            <a:spcAft>
              <a:spcPct val="15000"/>
            </a:spcAft>
            <a:buChar char="•"/>
          </a:pPr>
          <a:endParaRPr lang="en-SG" sz="3000" kern="1200" dirty="0"/>
        </a:p>
        <a:p>
          <a:pPr marL="285750" lvl="1" indent="-285750" algn="l" defTabSz="1333500">
            <a:lnSpc>
              <a:spcPct val="90000"/>
            </a:lnSpc>
            <a:spcBef>
              <a:spcPct val="0"/>
            </a:spcBef>
            <a:spcAft>
              <a:spcPct val="15000"/>
            </a:spcAft>
            <a:buChar char="•"/>
          </a:pPr>
          <a:r>
            <a:rPr lang="en-SG" sz="3000" kern="1200" dirty="0" err="1"/>
            <a:t>Commnet</a:t>
          </a:r>
          <a:endParaRPr lang="en-SG" sz="3000" kern="1200" dirty="0"/>
        </a:p>
        <a:p>
          <a:pPr marL="285750" lvl="1" indent="-285750" algn="l" defTabSz="1333500">
            <a:lnSpc>
              <a:spcPct val="90000"/>
            </a:lnSpc>
            <a:spcBef>
              <a:spcPct val="0"/>
            </a:spcBef>
            <a:spcAft>
              <a:spcPct val="15000"/>
            </a:spcAft>
            <a:buChar char="•"/>
          </a:pPr>
          <a:endParaRPr lang="en-SG" sz="3000" kern="1200" dirty="0"/>
        </a:p>
        <a:p>
          <a:pPr marL="285750" lvl="1" indent="-285750" algn="l" defTabSz="1333500">
            <a:lnSpc>
              <a:spcPct val="90000"/>
            </a:lnSpc>
            <a:spcBef>
              <a:spcPct val="0"/>
            </a:spcBef>
            <a:spcAft>
              <a:spcPct val="15000"/>
            </a:spcAft>
            <a:buChar char="•"/>
          </a:pPr>
          <a:r>
            <a:rPr lang="en-SG" sz="3000" kern="1200" dirty="0"/>
            <a:t>Feedback</a:t>
          </a:r>
        </a:p>
      </dsp:txBody>
      <dsp:txXfrm>
        <a:off x="0" y="3295590"/>
        <a:ext cx="3714749" cy="2854800"/>
      </dsp:txXfrm>
    </dsp:sp>
    <dsp:sp modelId="{1B258911-7025-40A5-8976-41E2476680B9}">
      <dsp:nvSpPr>
        <dsp:cNvPr id="0" name=""/>
        <dsp:cNvSpPr/>
      </dsp:nvSpPr>
      <dsp:spPr>
        <a:xfrm>
          <a:off x="4238625" y="1893650"/>
          <a:ext cx="3714749" cy="1485899"/>
        </a:xfrm>
        <a:prstGeom prst="rect">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SG" sz="4000" kern="1200" dirty="0"/>
            <a:t>Coordinator</a:t>
          </a:r>
        </a:p>
      </dsp:txBody>
      <dsp:txXfrm>
        <a:off x="4238625" y="1893650"/>
        <a:ext cx="3714749" cy="1485899"/>
      </dsp:txXfrm>
    </dsp:sp>
    <dsp:sp modelId="{EE902531-A8E3-41F5-B6E9-F812A8EF3433}">
      <dsp:nvSpPr>
        <dsp:cNvPr id="0" name=""/>
        <dsp:cNvSpPr/>
      </dsp:nvSpPr>
      <dsp:spPr>
        <a:xfrm>
          <a:off x="4238625" y="3379550"/>
          <a:ext cx="3714749" cy="2854800"/>
        </a:xfrm>
        <a:prstGeom prst="rect">
          <a:avLst/>
        </a:prstGeom>
        <a:solidFill>
          <a:schemeClr val="accent2">
            <a:tint val="40000"/>
            <a:alpha val="90000"/>
            <a:hueOff val="2512910"/>
            <a:satOff val="-2189"/>
            <a:lumOff val="-3"/>
            <a:alphaOff val="0"/>
          </a:schemeClr>
        </a:solidFill>
        <a:ln w="9525" cap="flat" cmpd="sng" algn="ctr">
          <a:solidFill>
            <a:schemeClr val="accent2">
              <a:tint val="40000"/>
              <a:alpha val="90000"/>
              <a:hueOff val="2512910"/>
              <a:satOff val="-2189"/>
              <a:lumOff val="-3"/>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SG" sz="3000" kern="1200" dirty="0"/>
            <a:t>Create</a:t>
          </a:r>
        </a:p>
        <a:p>
          <a:pPr marL="285750" lvl="1" indent="-285750" algn="l" defTabSz="1333500">
            <a:lnSpc>
              <a:spcPct val="90000"/>
            </a:lnSpc>
            <a:spcBef>
              <a:spcPct val="0"/>
            </a:spcBef>
            <a:spcAft>
              <a:spcPct val="15000"/>
            </a:spcAft>
            <a:buChar char="•"/>
          </a:pPr>
          <a:endParaRPr lang="en-SG" sz="3000" kern="1200" dirty="0"/>
        </a:p>
        <a:p>
          <a:pPr marL="285750" lvl="1" indent="-285750" algn="l" defTabSz="1333500">
            <a:lnSpc>
              <a:spcPct val="90000"/>
            </a:lnSpc>
            <a:spcBef>
              <a:spcPct val="0"/>
            </a:spcBef>
            <a:spcAft>
              <a:spcPct val="15000"/>
            </a:spcAft>
            <a:buChar char="•"/>
          </a:pPr>
          <a:r>
            <a:rPr lang="en-SG" sz="3000" kern="1200" dirty="0"/>
            <a:t>Update</a:t>
          </a:r>
        </a:p>
      </dsp:txBody>
      <dsp:txXfrm>
        <a:off x="4238625" y="3379550"/>
        <a:ext cx="3714749" cy="2854800"/>
      </dsp:txXfrm>
    </dsp:sp>
    <dsp:sp modelId="{5F4023BF-C83F-4EE0-AA47-BBFCF65E8964}">
      <dsp:nvSpPr>
        <dsp:cNvPr id="0" name=""/>
        <dsp:cNvSpPr/>
      </dsp:nvSpPr>
      <dsp:spPr>
        <a:xfrm>
          <a:off x="8473439" y="1893650"/>
          <a:ext cx="3714749" cy="1485899"/>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SG" sz="4000" kern="1200" dirty="0"/>
            <a:t>Manager</a:t>
          </a:r>
        </a:p>
      </dsp:txBody>
      <dsp:txXfrm>
        <a:off x="8473439" y="1893650"/>
        <a:ext cx="3714749" cy="1485899"/>
      </dsp:txXfrm>
    </dsp:sp>
    <dsp:sp modelId="{A56CF8E2-93C1-4FB5-89AB-AC5BB833169F}">
      <dsp:nvSpPr>
        <dsp:cNvPr id="0" name=""/>
        <dsp:cNvSpPr/>
      </dsp:nvSpPr>
      <dsp:spPr>
        <a:xfrm>
          <a:off x="8473439" y="3379550"/>
          <a:ext cx="3714749" cy="2854800"/>
        </a:xfrm>
        <a:prstGeom prst="rect">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SG" sz="3000" kern="1200" dirty="0"/>
            <a:t>Publish</a:t>
          </a:r>
        </a:p>
      </dsp:txBody>
      <dsp:txXfrm>
        <a:off x="8473439" y="3379550"/>
        <a:ext cx="3714749"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52C2E-3F17-4DDD-87B7-283D990B1F38}">
      <dsp:nvSpPr>
        <dsp:cNvPr id="0" name=""/>
        <dsp:cNvSpPr/>
      </dsp:nvSpPr>
      <dsp:spPr>
        <a:xfrm>
          <a:off x="52" y="790823"/>
          <a:ext cx="5038408" cy="187200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SG" sz="4000" kern="1200" dirty="0" err="1"/>
            <a:t>Relevent</a:t>
          </a:r>
          <a:r>
            <a:rPr lang="en-SG" sz="4000" kern="1200" dirty="0"/>
            <a:t> User </a:t>
          </a:r>
        </a:p>
        <a:p>
          <a:pPr marL="0" lvl="0" indent="0" algn="ctr" defTabSz="1778000">
            <a:lnSpc>
              <a:spcPct val="90000"/>
            </a:lnSpc>
            <a:spcBef>
              <a:spcPct val="0"/>
            </a:spcBef>
            <a:spcAft>
              <a:spcPct val="35000"/>
            </a:spcAft>
            <a:buNone/>
          </a:pPr>
          <a:r>
            <a:rPr lang="en-SG" sz="4000" kern="1200" dirty="0"/>
            <a:t>(for All User Type)</a:t>
          </a:r>
        </a:p>
      </dsp:txBody>
      <dsp:txXfrm>
        <a:off x="52" y="790823"/>
        <a:ext cx="5038408" cy="1872000"/>
      </dsp:txXfrm>
    </dsp:sp>
    <dsp:sp modelId="{70F38D10-2A92-4897-8664-F45DE80CED8C}">
      <dsp:nvSpPr>
        <dsp:cNvPr id="0" name=""/>
        <dsp:cNvSpPr/>
      </dsp:nvSpPr>
      <dsp:spPr>
        <a:xfrm>
          <a:off x="0" y="2578863"/>
          <a:ext cx="5038408" cy="285480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kumimoji="0" lang="en-US" altLang="en-US" sz="3000" b="1" i="0" u="none" strike="noStrike" kern="1200" cap="none" normalizeH="0" baseline="0" dirty="0">
              <a:ln/>
              <a:effectLst/>
              <a:latin typeface="Arial" panose="020B0604020202020204" pitchFamily="34" charset="0"/>
            </a:rPr>
            <a:t>Account Creation </a:t>
          </a:r>
          <a:endParaRPr lang="en-SG" sz="3000" b="0" kern="1200" dirty="0"/>
        </a:p>
        <a:p>
          <a:pPr marL="285750" lvl="1" indent="-285750" algn="l" defTabSz="1333500">
            <a:lnSpc>
              <a:spcPct val="90000"/>
            </a:lnSpc>
            <a:spcBef>
              <a:spcPct val="0"/>
            </a:spcBef>
            <a:spcAft>
              <a:spcPct val="15000"/>
            </a:spcAft>
            <a:buChar char="•"/>
          </a:pPr>
          <a:endParaRPr lang="en-SG" sz="3000" b="0" kern="1200" dirty="0"/>
        </a:p>
        <a:p>
          <a:pPr marL="285750" lvl="1" indent="-285750" algn="l" defTabSz="1333500">
            <a:lnSpc>
              <a:spcPct val="90000"/>
            </a:lnSpc>
            <a:spcBef>
              <a:spcPct val="0"/>
            </a:spcBef>
            <a:spcAft>
              <a:spcPct val="15000"/>
            </a:spcAft>
            <a:buChar char="•"/>
          </a:pPr>
          <a:r>
            <a:rPr kumimoji="0" lang="en-US" altLang="en-US" sz="3000" b="1" i="0" u="none" strike="noStrike" kern="1200" cap="none" normalizeH="0" baseline="0" dirty="0">
              <a:ln/>
              <a:effectLst/>
              <a:latin typeface="Arial" panose="020B0604020202020204" pitchFamily="34" charset="0"/>
            </a:rPr>
            <a:t>Password Reset  </a:t>
          </a:r>
          <a:endParaRPr lang="en-SG" sz="3000" b="0" kern="1200" dirty="0"/>
        </a:p>
      </dsp:txBody>
      <dsp:txXfrm>
        <a:off x="0" y="2578863"/>
        <a:ext cx="5038408" cy="2854800"/>
      </dsp:txXfrm>
    </dsp:sp>
    <dsp:sp modelId="{1B258911-7025-40A5-8976-41E2476680B9}">
      <dsp:nvSpPr>
        <dsp:cNvPr id="0" name=""/>
        <dsp:cNvSpPr/>
      </dsp:nvSpPr>
      <dsp:spPr>
        <a:xfrm>
          <a:off x="5743838" y="790823"/>
          <a:ext cx="5038408" cy="1872000"/>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SG" sz="4000" kern="1200" dirty="0"/>
            <a:t>Coordinator</a:t>
          </a:r>
        </a:p>
      </dsp:txBody>
      <dsp:txXfrm>
        <a:off x="5743838" y="790823"/>
        <a:ext cx="5038408" cy="1872000"/>
      </dsp:txXfrm>
    </dsp:sp>
    <dsp:sp modelId="{EE902531-A8E3-41F5-B6E9-F812A8EF3433}">
      <dsp:nvSpPr>
        <dsp:cNvPr id="0" name=""/>
        <dsp:cNvSpPr/>
      </dsp:nvSpPr>
      <dsp:spPr>
        <a:xfrm>
          <a:off x="5743838" y="2662823"/>
          <a:ext cx="5038408" cy="2854800"/>
        </a:xfrm>
        <a:prstGeom prst="rect">
          <a:avLst/>
        </a:prstGeom>
        <a:solidFill>
          <a:schemeClr val="accent4">
            <a:tint val="40000"/>
            <a:alpha val="90000"/>
            <a:hueOff val="-3945710"/>
            <a:satOff val="22157"/>
            <a:lumOff val="1408"/>
            <a:alphaOff val="0"/>
          </a:schemeClr>
        </a:solidFill>
        <a:ln w="9525" cap="flat" cmpd="sng" algn="ctr">
          <a:solidFill>
            <a:schemeClr val="accent4">
              <a:tint val="40000"/>
              <a:alpha val="90000"/>
              <a:hueOff val="-3945710"/>
              <a:satOff val="22157"/>
              <a:lumOff val="1408"/>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kumimoji="0" lang="en-US" altLang="en-US" sz="3000" b="1" i="0" u="none" strike="noStrike" kern="1200" cap="none" normalizeH="0" baseline="0">
              <a:ln/>
              <a:effectLst/>
              <a:latin typeface="Arial" panose="020B0604020202020204" pitchFamily="34" charset="0"/>
            </a:rPr>
            <a:t>Guest Account Creation</a:t>
          </a:r>
          <a:endParaRPr lang="en-SG" sz="3000" kern="1200" dirty="0"/>
        </a:p>
        <a:p>
          <a:pPr marL="285750" lvl="1" indent="-285750" algn="l" defTabSz="1333500">
            <a:lnSpc>
              <a:spcPct val="90000"/>
            </a:lnSpc>
            <a:spcBef>
              <a:spcPct val="0"/>
            </a:spcBef>
            <a:spcAft>
              <a:spcPct val="15000"/>
            </a:spcAft>
            <a:buChar char="•"/>
          </a:pPr>
          <a:endParaRPr lang="en-SG" sz="3000" kern="1200" dirty="0"/>
        </a:p>
        <a:p>
          <a:pPr marL="285750" lvl="1" indent="-285750" algn="l" defTabSz="1333500">
            <a:lnSpc>
              <a:spcPct val="90000"/>
            </a:lnSpc>
            <a:spcBef>
              <a:spcPct val="0"/>
            </a:spcBef>
            <a:spcAft>
              <a:spcPct val="15000"/>
            </a:spcAft>
            <a:buChar char="•"/>
          </a:pPr>
          <a:r>
            <a:rPr kumimoji="0" lang="en-US" altLang="en-US" sz="3000" b="1" i="0" u="none" strike="noStrike" kern="1200" cap="none" normalizeH="0" baseline="0">
              <a:ln/>
              <a:effectLst/>
              <a:latin typeface="Arial" panose="020B0604020202020204" pitchFamily="34" charset="0"/>
            </a:rPr>
            <a:t>Article Creation  </a:t>
          </a:r>
          <a:endParaRPr lang="en-SG" sz="3000" kern="1200" dirty="0"/>
        </a:p>
      </dsp:txBody>
      <dsp:txXfrm>
        <a:off x="5743838" y="2662823"/>
        <a:ext cx="503840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FF3ED-70C0-46EE-A9FE-0BC6727F9967}"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AB02D-31DC-47F7-B885-764E71D896EA}" type="slidenum">
              <a:rPr lang="en-US" smtClean="0"/>
              <a:t>‹#›</a:t>
            </a:fld>
            <a:endParaRPr lang="en-US"/>
          </a:p>
        </p:txBody>
      </p:sp>
    </p:spTree>
    <p:extLst>
      <p:ext uri="{BB962C8B-B14F-4D97-AF65-F5344CB8AC3E}">
        <p14:creationId xmlns:p14="http://schemas.microsoft.com/office/powerpoint/2010/main" val="2412786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2</a:t>
            </a:fld>
            <a:endParaRPr lang="en-US"/>
          </a:p>
        </p:txBody>
      </p:sp>
    </p:spTree>
    <p:extLst>
      <p:ext uri="{BB962C8B-B14F-4D97-AF65-F5344CB8AC3E}">
        <p14:creationId xmlns:p14="http://schemas.microsoft.com/office/powerpoint/2010/main" val="2095676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12</a:t>
            </a:fld>
            <a:endParaRPr lang="en-US"/>
          </a:p>
        </p:txBody>
      </p:sp>
    </p:spTree>
    <p:extLst>
      <p:ext uri="{BB962C8B-B14F-4D97-AF65-F5344CB8AC3E}">
        <p14:creationId xmlns:p14="http://schemas.microsoft.com/office/powerpoint/2010/main" val="315225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13</a:t>
            </a:fld>
            <a:endParaRPr lang="en-US"/>
          </a:p>
        </p:txBody>
      </p:sp>
    </p:spTree>
    <p:extLst>
      <p:ext uri="{BB962C8B-B14F-4D97-AF65-F5344CB8AC3E}">
        <p14:creationId xmlns:p14="http://schemas.microsoft.com/office/powerpoint/2010/main" val="320373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19</a:t>
            </a:fld>
            <a:endParaRPr lang="en-US"/>
          </a:p>
        </p:txBody>
      </p:sp>
    </p:spTree>
    <p:extLst>
      <p:ext uri="{BB962C8B-B14F-4D97-AF65-F5344CB8AC3E}">
        <p14:creationId xmlns:p14="http://schemas.microsoft.com/office/powerpoint/2010/main" val="2808100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20</a:t>
            </a:fld>
            <a:endParaRPr lang="en-US"/>
          </a:p>
        </p:txBody>
      </p:sp>
    </p:spTree>
    <p:extLst>
      <p:ext uri="{BB962C8B-B14F-4D97-AF65-F5344CB8AC3E}">
        <p14:creationId xmlns:p14="http://schemas.microsoft.com/office/powerpoint/2010/main" val="381222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35</a:t>
            </a:fld>
            <a:endParaRPr lang="en-US"/>
          </a:p>
        </p:txBody>
      </p:sp>
    </p:spTree>
    <p:extLst>
      <p:ext uri="{BB962C8B-B14F-4D97-AF65-F5344CB8AC3E}">
        <p14:creationId xmlns:p14="http://schemas.microsoft.com/office/powerpoint/2010/main" val="1919358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36</a:t>
            </a:fld>
            <a:endParaRPr lang="en-US"/>
          </a:p>
        </p:txBody>
      </p:sp>
    </p:spTree>
    <p:extLst>
      <p:ext uri="{BB962C8B-B14F-4D97-AF65-F5344CB8AC3E}">
        <p14:creationId xmlns:p14="http://schemas.microsoft.com/office/powerpoint/2010/main" val="198369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37</a:t>
            </a:fld>
            <a:endParaRPr lang="en-US"/>
          </a:p>
        </p:txBody>
      </p:sp>
    </p:spTree>
    <p:extLst>
      <p:ext uri="{BB962C8B-B14F-4D97-AF65-F5344CB8AC3E}">
        <p14:creationId xmlns:p14="http://schemas.microsoft.com/office/powerpoint/2010/main" val="3844090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38</a:t>
            </a:fld>
            <a:endParaRPr lang="en-US"/>
          </a:p>
        </p:txBody>
      </p:sp>
    </p:spTree>
    <p:extLst>
      <p:ext uri="{BB962C8B-B14F-4D97-AF65-F5344CB8AC3E}">
        <p14:creationId xmlns:p14="http://schemas.microsoft.com/office/powerpoint/2010/main" val="127031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39</a:t>
            </a:fld>
            <a:endParaRPr lang="en-US"/>
          </a:p>
        </p:txBody>
      </p:sp>
    </p:spTree>
    <p:extLst>
      <p:ext uri="{BB962C8B-B14F-4D97-AF65-F5344CB8AC3E}">
        <p14:creationId xmlns:p14="http://schemas.microsoft.com/office/powerpoint/2010/main" val="2571116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47</a:t>
            </a:fld>
            <a:endParaRPr lang="en-US"/>
          </a:p>
        </p:txBody>
      </p:sp>
    </p:spTree>
    <p:extLst>
      <p:ext uri="{BB962C8B-B14F-4D97-AF65-F5344CB8AC3E}">
        <p14:creationId xmlns:p14="http://schemas.microsoft.com/office/powerpoint/2010/main" val="282924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3</a:t>
            </a:fld>
            <a:endParaRPr lang="en-US"/>
          </a:p>
        </p:txBody>
      </p:sp>
    </p:spTree>
    <p:extLst>
      <p:ext uri="{BB962C8B-B14F-4D97-AF65-F5344CB8AC3E}">
        <p14:creationId xmlns:p14="http://schemas.microsoft.com/office/powerpoint/2010/main" val="1357222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48</a:t>
            </a:fld>
            <a:endParaRPr lang="en-US"/>
          </a:p>
        </p:txBody>
      </p:sp>
    </p:spTree>
    <p:extLst>
      <p:ext uri="{BB962C8B-B14F-4D97-AF65-F5344CB8AC3E}">
        <p14:creationId xmlns:p14="http://schemas.microsoft.com/office/powerpoint/2010/main" val="3281869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49</a:t>
            </a:fld>
            <a:endParaRPr lang="en-US"/>
          </a:p>
        </p:txBody>
      </p:sp>
    </p:spTree>
    <p:extLst>
      <p:ext uri="{BB962C8B-B14F-4D97-AF65-F5344CB8AC3E}">
        <p14:creationId xmlns:p14="http://schemas.microsoft.com/office/powerpoint/2010/main" val="56972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50</a:t>
            </a:fld>
            <a:endParaRPr lang="en-US"/>
          </a:p>
        </p:txBody>
      </p:sp>
    </p:spTree>
    <p:extLst>
      <p:ext uri="{BB962C8B-B14F-4D97-AF65-F5344CB8AC3E}">
        <p14:creationId xmlns:p14="http://schemas.microsoft.com/office/powerpoint/2010/main" val="284475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51</a:t>
            </a:fld>
            <a:endParaRPr lang="en-US"/>
          </a:p>
        </p:txBody>
      </p:sp>
    </p:spTree>
    <p:extLst>
      <p:ext uri="{BB962C8B-B14F-4D97-AF65-F5344CB8AC3E}">
        <p14:creationId xmlns:p14="http://schemas.microsoft.com/office/powerpoint/2010/main" val="76909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52</a:t>
            </a:fld>
            <a:endParaRPr lang="en-US"/>
          </a:p>
        </p:txBody>
      </p:sp>
    </p:spTree>
    <p:extLst>
      <p:ext uri="{BB962C8B-B14F-4D97-AF65-F5344CB8AC3E}">
        <p14:creationId xmlns:p14="http://schemas.microsoft.com/office/powerpoint/2010/main" val="2622369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5</a:t>
            </a:fld>
            <a:endParaRPr lang="en-US"/>
          </a:p>
        </p:txBody>
      </p:sp>
    </p:spTree>
    <p:extLst>
      <p:ext uri="{BB962C8B-B14F-4D97-AF65-F5344CB8AC3E}">
        <p14:creationId xmlns:p14="http://schemas.microsoft.com/office/powerpoint/2010/main" val="349054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8AB02D-31DC-47F7-B885-764E71D896EA}" type="slidenum">
              <a:rPr lang="en-US" smtClean="0"/>
              <a:t>6</a:t>
            </a:fld>
            <a:endParaRPr lang="en-US"/>
          </a:p>
        </p:txBody>
      </p:sp>
    </p:spTree>
    <p:extLst>
      <p:ext uri="{BB962C8B-B14F-4D97-AF65-F5344CB8AC3E}">
        <p14:creationId xmlns:p14="http://schemas.microsoft.com/office/powerpoint/2010/main" val="148419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7</a:t>
            </a:fld>
            <a:endParaRPr lang="en-US"/>
          </a:p>
        </p:txBody>
      </p:sp>
    </p:spTree>
    <p:extLst>
      <p:ext uri="{BB962C8B-B14F-4D97-AF65-F5344CB8AC3E}">
        <p14:creationId xmlns:p14="http://schemas.microsoft.com/office/powerpoint/2010/main" val="282391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8</a:t>
            </a:fld>
            <a:endParaRPr lang="en-US"/>
          </a:p>
        </p:txBody>
      </p:sp>
    </p:spTree>
    <p:extLst>
      <p:ext uri="{BB962C8B-B14F-4D97-AF65-F5344CB8AC3E}">
        <p14:creationId xmlns:p14="http://schemas.microsoft.com/office/powerpoint/2010/main" val="7512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9</a:t>
            </a:fld>
            <a:endParaRPr lang="en-US"/>
          </a:p>
        </p:txBody>
      </p:sp>
    </p:spTree>
    <p:extLst>
      <p:ext uri="{BB962C8B-B14F-4D97-AF65-F5344CB8AC3E}">
        <p14:creationId xmlns:p14="http://schemas.microsoft.com/office/powerpoint/2010/main" val="333410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10</a:t>
            </a:fld>
            <a:endParaRPr lang="en-US"/>
          </a:p>
        </p:txBody>
      </p:sp>
    </p:spTree>
    <p:extLst>
      <p:ext uri="{BB962C8B-B14F-4D97-AF65-F5344CB8AC3E}">
        <p14:creationId xmlns:p14="http://schemas.microsoft.com/office/powerpoint/2010/main" val="136699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58AB02D-31DC-47F7-B885-764E71D896EA}" type="slidenum">
              <a:rPr lang="en-US" smtClean="0"/>
              <a:t>11</a:t>
            </a:fld>
            <a:endParaRPr lang="en-US"/>
          </a:p>
        </p:txBody>
      </p:sp>
    </p:spTree>
    <p:extLst>
      <p:ext uri="{BB962C8B-B14F-4D97-AF65-F5344CB8AC3E}">
        <p14:creationId xmlns:p14="http://schemas.microsoft.com/office/powerpoint/2010/main" val="47630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aurora-university.vercel.app/home"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393427" y="-144661"/>
            <a:ext cx="7894573" cy="10431661"/>
          </a:xfrm>
          <a:prstGeom prst="rect">
            <a:avLst/>
          </a:prstGeom>
        </p:spPr>
        <p:txBody>
          <a:bodyPr lIns="50800" tIns="50800" rIns="50800" bIns="50800" rtlCol="0" anchor="ctr"/>
          <a:lstStyle/>
          <a:p>
            <a:pPr algn="ctr">
              <a:lnSpc>
                <a:spcPts val="2659"/>
              </a:lnSpc>
              <a:spcBef>
                <a:spcPct val="0"/>
              </a:spcBef>
            </a:pPr>
            <a:endParaRPr/>
          </a:p>
        </p:txBody>
      </p:sp>
      <p:grpSp>
        <p:nvGrpSpPr>
          <p:cNvPr id="10" name="Group 10"/>
          <p:cNvGrpSpPr/>
          <p:nvPr/>
        </p:nvGrpSpPr>
        <p:grpSpPr>
          <a:xfrm>
            <a:off x="887830"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4074"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5"/>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259300" y="1668843"/>
            <a:ext cx="1028700" cy="102870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133B7"/>
            </a:solidFill>
          </p:spPr>
          <p:txBody>
            <a:bodyPr/>
            <a:lstStyle/>
            <a:p>
              <a:endParaRPr lang="en-US"/>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39BFFDA0-6D0F-455C-84A9-B9464CF4A336}"/>
              </a:ext>
            </a:extLst>
          </p:cNvPr>
          <p:cNvSpPr txBox="1"/>
          <p:nvPr/>
        </p:nvSpPr>
        <p:spPr>
          <a:xfrm>
            <a:off x="-33124" y="1835917"/>
            <a:ext cx="18287999" cy="769441"/>
          </a:xfrm>
          <a:prstGeom prst="rect">
            <a:avLst/>
          </a:prstGeom>
          <a:noFill/>
        </p:spPr>
        <p:txBody>
          <a:bodyPr wrap="square" rtlCol="0">
            <a:spAutoFit/>
          </a:bodyPr>
          <a:lstStyle>
            <a:defPPr>
              <a:defRPr lang="en-US"/>
            </a:defPPr>
            <a:lvl1pPr>
              <a:defRPr sz="2000" b="1">
                <a:latin typeface="Times New Roman" panose="02020603050405020304" pitchFamily="18" charset="0"/>
                <a:cs typeface="Times New Roman" panose="02020603050405020304" pitchFamily="18" charset="0"/>
              </a:defRPr>
            </a:lvl1pPr>
          </a:lstStyle>
          <a:p>
            <a:pPr algn="ctr"/>
            <a:r>
              <a:rPr lang="en-US" sz="4400" dirty="0">
                <a:solidFill>
                  <a:schemeClr val="bg1"/>
                </a:solidFill>
              </a:rPr>
              <a:t>Prepared by Aurora Team (Group – 4)</a:t>
            </a:r>
          </a:p>
        </p:txBody>
      </p:sp>
      <p:sp>
        <p:nvSpPr>
          <p:cNvPr id="25" name="TextBox 24">
            <a:extLst>
              <a:ext uri="{FF2B5EF4-FFF2-40B4-BE49-F238E27FC236}">
                <a16:creationId xmlns:a16="http://schemas.microsoft.com/office/drawing/2014/main" id="{FF5B67DA-D432-4091-A5B4-41ECA1566D48}"/>
              </a:ext>
            </a:extLst>
          </p:cNvPr>
          <p:cNvSpPr txBox="1"/>
          <p:nvPr/>
        </p:nvSpPr>
        <p:spPr>
          <a:xfrm>
            <a:off x="4860133" y="7176152"/>
            <a:ext cx="8567733" cy="52322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2800" dirty="0">
                <a:solidFill>
                  <a:schemeClr val="bg1"/>
                </a:solidFill>
                <a:sym typeface="Open Sauce Bold"/>
              </a:rPr>
              <a:t>Date : </a:t>
            </a:r>
            <a:r>
              <a:rPr lang="en-US" sz="2800" dirty="0">
                <a:solidFill>
                  <a:schemeClr val="bg1"/>
                </a:solidFill>
              </a:rPr>
              <a:t>10 May, 2025 </a:t>
            </a:r>
          </a:p>
        </p:txBody>
      </p:sp>
      <p:sp>
        <p:nvSpPr>
          <p:cNvPr id="26" name="TextBox 25">
            <a:extLst>
              <a:ext uri="{FF2B5EF4-FFF2-40B4-BE49-F238E27FC236}">
                <a16:creationId xmlns:a16="http://schemas.microsoft.com/office/drawing/2014/main" id="{4F9A01EC-70CD-494D-AE4B-E1EFFDEDE58F}"/>
              </a:ext>
            </a:extLst>
          </p:cNvPr>
          <p:cNvSpPr txBox="1"/>
          <p:nvPr/>
        </p:nvSpPr>
        <p:spPr>
          <a:xfrm>
            <a:off x="2132912" y="3417582"/>
            <a:ext cx="13955926" cy="1569660"/>
          </a:xfrm>
          <a:prstGeom prst="rect">
            <a:avLst/>
          </a:prstGeom>
          <a:noFill/>
        </p:spPr>
        <p:txBody>
          <a:bodyPr wrap="square" rtlCol="0">
            <a:spAutoFit/>
          </a:bodyPr>
          <a:lstStyle>
            <a:defPPr>
              <a:defRPr lang="en-US"/>
            </a:defPPr>
            <a:lvl1pPr>
              <a:defRPr sz="3600" b="1">
                <a:solidFill>
                  <a:srgbClr val="002060"/>
                </a:solidFill>
                <a:latin typeface="Algerian" panose="04020705040A02060702" pitchFamily="82" charset="0"/>
              </a:defRPr>
            </a:lvl1pPr>
          </a:lstStyle>
          <a:p>
            <a:pPr algn="ctr"/>
            <a:r>
              <a:rPr lang="en-US" sz="9600" b="1" dirty="0">
                <a:solidFill>
                  <a:srgbClr val="FFFFFF"/>
                </a:solidFill>
                <a:latin typeface="Open Sauce Bold"/>
                <a:ea typeface="Open Sauce Bold"/>
                <a:cs typeface="Open Sauce Bold"/>
                <a:sym typeface="Open Sauce Bold"/>
              </a:rPr>
              <a:t>EWSD Group Project</a:t>
            </a:r>
            <a:endParaRPr lang="en-US" sz="9600" dirty="0">
              <a:solidFill>
                <a:schemeClr val="bg1"/>
              </a:solidFill>
            </a:endParaRPr>
          </a:p>
        </p:txBody>
      </p:sp>
      <p:sp>
        <p:nvSpPr>
          <p:cNvPr id="27" name="TextBox 26">
            <a:extLst>
              <a:ext uri="{FF2B5EF4-FFF2-40B4-BE49-F238E27FC236}">
                <a16:creationId xmlns:a16="http://schemas.microsoft.com/office/drawing/2014/main" id="{E59C2A13-6768-48B6-9EEC-E33F0280A61B}"/>
              </a:ext>
            </a:extLst>
          </p:cNvPr>
          <p:cNvSpPr txBox="1"/>
          <p:nvPr/>
        </p:nvSpPr>
        <p:spPr>
          <a:xfrm>
            <a:off x="3347642" y="5330294"/>
            <a:ext cx="11526466" cy="1569660"/>
          </a:xfrm>
          <a:prstGeom prst="rect">
            <a:avLst/>
          </a:prstGeom>
          <a:noFill/>
        </p:spPr>
        <p:txBody>
          <a:bodyPr wrap="square" rtlCol="0">
            <a:spAutoFit/>
          </a:bodyPr>
          <a:lstStyle>
            <a:defPPr>
              <a:defRPr lang="en-US"/>
            </a:defPPr>
            <a:lvl1pPr>
              <a:defRPr sz="3600" b="1">
                <a:solidFill>
                  <a:srgbClr val="002060"/>
                </a:solidFill>
                <a:latin typeface="Algerian" panose="04020705040A02060702" pitchFamily="82" charset="0"/>
              </a:defRPr>
            </a:lvl1pPr>
          </a:lstStyle>
          <a:p>
            <a:pPr algn="ctr"/>
            <a:r>
              <a:rPr lang="en-US" sz="9600" dirty="0">
                <a:solidFill>
                  <a:schemeClr val="bg1"/>
                </a:solidFill>
                <a:latin typeface="Freestyle Script" panose="030804020302050B0404" pitchFamily="66" charset="0"/>
              </a:rPr>
              <a:t>Aurora University Magazine</a:t>
            </a:r>
          </a:p>
        </p:txBody>
      </p:sp>
      <p:cxnSp>
        <p:nvCxnSpPr>
          <p:cNvPr id="6" name="Straight Connector 5">
            <a:extLst>
              <a:ext uri="{FF2B5EF4-FFF2-40B4-BE49-F238E27FC236}">
                <a16:creationId xmlns:a16="http://schemas.microsoft.com/office/drawing/2014/main" id="{7B4B287B-34BF-499A-A423-9F10974319A1}"/>
              </a:ext>
            </a:extLst>
          </p:cNvPr>
          <p:cNvCxnSpPr>
            <a:cxnSpLocks/>
          </p:cNvCxnSpPr>
          <p:nvPr/>
        </p:nvCxnSpPr>
        <p:spPr>
          <a:xfrm>
            <a:off x="7090228" y="8596226"/>
            <a:ext cx="4107544"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id="{92796D0C-D865-427B-A173-3618F477A412}"/>
              </a:ext>
            </a:extLst>
          </p:cNvPr>
          <p:cNvSpPr txBox="1"/>
          <p:nvPr/>
        </p:nvSpPr>
        <p:spPr>
          <a:xfrm>
            <a:off x="4860133" y="8245184"/>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3765"/>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3182"/>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45182"/>
            <a:ext cx="4573650" cy="607795"/>
          </a:xfrm>
          <a:prstGeom prst="rect">
            <a:avLst/>
          </a:prstGeom>
        </p:spPr>
        <p:txBody>
          <a:bodyPr wrap="square" lIns="0" tIns="0" rIns="0" bIns="0" rtlCol="0" anchor="t">
            <a:spAutoFit/>
          </a:bodyPr>
          <a:lstStyle/>
          <a:p>
            <a:pPr algn="l">
              <a:lnSpc>
                <a:spcPct val="150000"/>
              </a:lnSpc>
            </a:pPr>
            <a:r>
              <a:rPr lang="en-US" sz="3000" b="1" dirty="0">
                <a:solidFill>
                  <a:srgbClr val="FFFFFF"/>
                </a:solidFill>
                <a:latin typeface="Open Sauce Bold"/>
                <a:ea typeface="Open Sauce Bold"/>
                <a:cs typeface="Open Sauce Bold"/>
                <a:sym typeface="Open Sauce Bold"/>
              </a:rPr>
              <a:t>Planning : RACI CHART</a:t>
            </a:r>
          </a:p>
        </p:txBody>
      </p:sp>
      <p:pic>
        <p:nvPicPr>
          <p:cNvPr id="23" name="Picture 22">
            <a:extLst>
              <a:ext uri="{FF2B5EF4-FFF2-40B4-BE49-F238E27FC236}">
                <a16:creationId xmlns:a16="http://schemas.microsoft.com/office/drawing/2014/main" id="{4578553D-23B0-44C4-A995-6065E4E825DB}"/>
              </a:ext>
            </a:extLst>
          </p:cNvPr>
          <p:cNvPicPr>
            <a:picLocks noChangeAspect="1"/>
          </p:cNvPicPr>
          <p:nvPr/>
        </p:nvPicPr>
        <p:blipFill rotWithShape="1">
          <a:blip r:embed="rId3"/>
          <a:srcRect l="1083" t="6779" r="1325" b="16698"/>
          <a:stretch/>
        </p:blipFill>
        <p:spPr>
          <a:xfrm>
            <a:off x="882853" y="876480"/>
            <a:ext cx="15366797" cy="7199815"/>
          </a:xfrm>
          <a:prstGeom prst="rect">
            <a:avLst/>
          </a:prstGeom>
          <a:ln>
            <a:solidFill>
              <a:schemeClr val="tx1"/>
            </a:solidFill>
          </a:ln>
        </p:spPr>
      </p:pic>
      <p:pic>
        <p:nvPicPr>
          <p:cNvPr id="24" name="Picture 23">
            <a:extLst>
              <a:ext uri="{FF2B5EF4-FFF2-40B4-BE49-F238E27FC236}">
                <a16:creationId xmlns:a16="http://schemas.microsoft.com/office/drawing/2014/main" id="{DADB0B7D-D93E-1873-4791-C0DFB33DE4D8}"/>
              </a:ext>
            </a:extLst>
          </p:cNvPr>
          <p:cNvPicPr>
            <a:picLocks noChangeAspect="1"/>
          </p:cNvPicPr>
          <p:nvPr/>
        </p:nvPicPr>
        <p:blipFill rotWithShape="1">
          <a:blip r:embed="rId3"/>
          <a:srcRect l="4990" t="88628" r="80130" b="856"/>
          <a:stretch/>
        </p:blipFill>
        <p:spPr>
          <a:xfrm>
            <a:off x="882853" y="8590964"/>
            <a:ext cx="2933710" cy="1238766"/>
          </a:xfrm>
          <a:prstGeom prst="rect">
            <a:avLst/>
          </a:prstGeom>
          <a:ln>
            <a:solidFill>
              <a:schemeClr val="tx1"/>
            </a:solidFill>
          </a:ln>
        </p:spPr>
      </p:pic>
      <p:sp>
        <p:nvSpPr>
          <p:cNvPr id="15" name="TextBox 14">
            <a:extLst>
              <a:ext uri="{FF2B5EF4-FFF2-40B4-BE49-F238E27FC236}">
                <a16:creationId xmlns:a16="http://schemas.microsoft.com/office/drawing/2014/main" id="{BEFD6AD2-8B63-1869-FE55-088ECFA9A7D9}"/>
              </a:ext>
            </a:extLst>
          </p:cNvPr>
          <p:cNvSpPr txBox="1"/>
          <p:nvPr/>
        </p:nvSpPr>
        <p:spPr>
          <a:xfrm>
            <a:off x="4076700" y="8459051"/>
            <a:ext cx="14039850" cy="1502591"/>
          </a:xfrm>
          <a:prstGeom prst="rect">
            <a:avLst/>
          </a:prstGeom>
          <a:noFill/>
        </p:spPr>
        <p:txBody>
          <a:bodyPr wrap="square">
            <a:spAutoFit/>
          </a:bodyPr>
          <a:lstStyle/>
          <a:p>
            <a:pPr>
              <a:lnSpc>
                <a:spcPct val="107000"/>
              </a:lnSpc>
              <a:spcAft>
                <a:spcPts val="800"/>
              </a:spcAft>
            </a:pPr>
            <a:r>
              <a:rPr lang="en-US" sz="2500" dirty="0">
                <a:solidFill>
                  <a:schemeClr val="bg1"/>
                </a:solidFill>
                <a:effectLst/>
                <a:latin typeface="Arial" panose="020B0604020202020204" pitchFamily="34" charset="0"/>
                <a:ea typeface="Calibri" panose="020F0502020204030204" pitchFamily="34" charset="0"/>
                <a:cs typeface="Myanmar Text" panose="020B0502040204020203" pitchFamily="34" charset="0"/>
              </a:rPr>
              <a:t>RACI is the model that quick way to lay out roles and duties on the project. </a:t>
            </a:r>
          </a:p>
          <a:p>
            <a:pPr>
              <a:lnSpc>
                <a:spcPct val="107000"/>
              </a:lnSpc>
              <a:spcAft>
                <a:spcPts val="800"/>
              </a:spcAft>
            </a:pPr>
            <a:r>
              <a:rPr lang="en-US" sz="2500" dirty="0">
                <a:solidFill>
                  <a:schemeClr val="bg1"/>
                </a:solidFill>
                <a:effectLst/>
                <a:latin typeface="Arial" panose="020B0604020202020204" pitchFamily="34" charset="0"/>
                <a:ea typeface="Calibri" panose="020F0502020204030204" pitchFamily="34" charset="0"/>
                <a:cs typeface="Myanmar Text" panose="020B0502040204020203" pitchFamily="34" charset="0"/>
              </a:rPr>
              <a:t>If the project is slow down or any barrier, easy to trace back which area require for reinforcement. </a:t>
            </a:r>
          </a:p>
          <a:p>
            <a:pPr>
              <a:lnSpc>
                <a:spcPct val="107000"/>
              </a:lnSpc>
              <a:spcAft>
                <a:spcPts val="800"/>
              </a:spcAft>
            </a:pPr>
            <a:r>
              <a:rPr lang="en-US" sz="2500" dirty="0">
                <a:solidFill>
                  <a:schemeClr val="bg1"/>
                </a:solidFill>
                <a:effectLst/>
                <a:latin typeface="Arial" panose="020B0604020202020204" pitchFamily="34" charset="0"/>
                <a:ea typeface="Calibri" panose="020F0502020204030204" pitchFamily="34" charset="0"/>
                <a:cs typeface="Myanmar Text" panose="020B0502040204020203" pitchFamily="34" charset="0"/>
              </a:rPr>
              <a:t>Our team use for RACI chart to assign duties and roles before starting the project. </a:t>
            </a:r>
            <a:endParaRPr lang="en-SG" sz="2500" dirty="0">
              <a:solidFill>
                <a:schemeClr val="bg1"/>
              </a:solidFill>
              <a:effectLst/>
              <a:latin typeface="Arial" panose="020B0604020202020204" pitchFamily="34"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68525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3765"/>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3182"/>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45182"/>
            <a:ext cx="4573650" cy="607795"/>
          </a:xfrm>
          <a:prstGeom prst="rect">
            <a:avLst/>
          </a:prstGeom>
        </p:spPr>
        <p:txBody>
          <a:bodyPr wrap="square" lIns="0" tIns="0" rIns="0" bIns="0" rtlCol="0" anchor="t">
            <a:spAutoFit/>
          </a:bodyPr>
          <a:lstStyle/>
          <a:p>
            <a:pPr algn="l">
              <a:lnSpc>
                <a:spcPct val="150000"/>
              </a:lnSpc>
            </a:pPr>
            <a:r>
              <a:rPr lang="en-US" sz="3000" b="1" dirty="0">
                <a:solidFill>
                  <a:srgbClr val="FFFFFF"/>
                </a:solidFill>
                <a:latin typeface="Open Sauce Bold"/>
                <a:ea typeface="Open Sauce Bold"/>
                <a:cs typeface="Open Sauce Bold"/>
                <a:sym typeface="Open Sauce Bold"/>
              </a:rPr>
              <a:t>Planning : Gantt Chart</a:t>
            </a:r>
          </a:p>
        </p:txBody>
      </p:sp>
      <p:pic>
        <p:nvPicPr>
          <p:cNvPr id="3" name="Picture 2">
            <a:extLst>
              <a:ext uri="{FF2B5EF4-FFF2-40B4-BE49-F238E27FC236}">
                <a16:creationId xmlns:a16="http://schemas.microsoft.com/office/drawing/2014/main" id="{FF9CB6E9-299F-E3E5-A2F7-93A322D84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875" y="1181156"/>
            <a:ext cx="12268201" cy="8663830"/>
          </a:xfrm>
          <a:prstGeom prst="rect">
            <a:avLst/>
          </a:prstGeom>
        </p:spPr>
      </p:pic>
      <p:sp>
        <p:nvSpPr>
          <p:cNvPr id="11" name="TextBox 2">
            <a:extLst>
              <a:ext uri="{FF2B5EF4-FFF2-40B4-BE49-F238E27FC236}">
                <a16:creationId xmlns:a16="http://schemas.microsoft.com/office/drawing/2014/main" id="{680D60BF-D9AD-5C5E-0B99-6BCB58A8A467}"/>
              </a:ext>
            </a:extLst>
          </p:cNvPr>
          <p:cNvSpPr txBox="1"/>
          <p:nvPr/>
        </p:nvSpPr>
        <p:spPr>
          <a:xfrm>
            <a:off x="14668499" y="3169382"/>
            <a:ext cx="3257551" cy="1300292"/>
          </a:xfrm>
          <a:prstGeom prst="rect">
            <a:avLst/>
          </a:prstGeom>
        </p:spPr>
        <p:txBody>
          <a:bodyPr wrap="square" lIns="0" tIns="0" rIns="0" bIns="0" rtlCol="0" anchor="t">
            <a:spAutoFit/>
          </a:bodyPr>
          <a:lstStyle/>
          <a:p>
            <a:pPr>
              <a:lnSpc>
                <a:spcPct val="150000"/>
              </a:lnSpc>
            </a:pPr>
            <a:r>
              <a:rPr lang="en-US" sz="3000" b="1" dirty="0">
                <a:solidFill>
                  <a:srgbClr val="FFFFFF"/>
                </a:solidFill>
                <a:latin typeface="Open Sauce Bold"/>
                <a:ea typeface="Open Sauce Bold"/>
                <a:cs typeface="Open Sauce Bold"/>
                <a:sym typeface="Open Sauce Bold"/>
              </a:rPr>
              <a:t>Total Duration : </a:t>
            </a:r>
          </a:p>
          <a:p>
            <a:pPr>
              <a:lnSpc>
                <a:spcPct val="150000"/>
              </a:lnSpc>
            </a:pPr>
            <a:r>
              <a:rPr lang="en-US" sz="3000" b="1" dirty="0">
                <a:solidFill>
                  <a:srgbClr val="FFFFFF"/>
                </a:solidFill>
                <a:latin typeface="Open Sauce Bold"/>
                <a:ea typeface="Open Sauce Bold"/>
                <a:cs typeface="Open Sauce Bold"/>
                <a:sym typeface="Open Sauce Bold"/>
              </a:rPr>
              <a:t>60 days </a:t>
            </a:r>
          </a:p>
        </p:txBody>
      </p:sp>
    </p:spTree>
    <p:extLst>
      <p:ext uri="{BB962C8B-B14F-4D97-AF65-F5344CB8AC3E}">
        <p14:creationId xmlns:p14="http://schemas.microsoft.com/office/powerpoint/2010/main" val="407730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3765"/>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3182"/>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45182"/>
            <a:ext cx="4573650" cy="607795"/>
          </a:xfrm>
          <a:prstGeom prst="rect">
            <a:avLst/>
          </a:prstGeom>
        </p:spPr>
        <p:txBody>
          <a:bodyPr wrap="square" lIns="0" tIns="0" rIns="0" bIns="0" rtlCol="0" anchor="t">
            <a:spAutoFit/>
          </a:bodyPr>
          <a:lstStyle/>
          <a:p>
            <a:pPr algn="l">
              <a:lnSpc>
                <a:spcPct val="150000"/>
              </a:lnSpc>
            </a:pPr>
            <a:r>
              <a:rPr lang="en-US" sz="3000" b="1" dirty="0">
                <a:solidFill>
                  <a:srgbClr val="FFFFFF"/>
                </a:solidFill>
                <a:latin typeface="Open Sauce Bold"/>
                <a:ea typeface="Open Sauce Bold"/>
                <a:cs typeface="Open Sauce Bold"/>
                <a:sym typeface="Open Sauce Bold"/>
              </a:rPr>
              <a:t>Planning : Gantt Chart</a:t>
            </a:r>
          </a:p>
        </p:txBody>
      </p:sp>
      <p:pic>
        <p:nvPicPr>
          <p:cNvPr id="6" name="Picture 5">
            <a:extLst>
              <a:ext uri="{FF2B5EF4-FFF2-40B4-BE49-F238E27FC236}">
                <a16:creationId xmlns:a16="http://schemas.microsoft.com/office/drawing/2014/main" id="{A9715B3B-2401-61A9-09D4-4277D32F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50" y="1238181"/>
            <a:ext cx="12185604" cy="8618367"/>
          </a:xfrm>
          <a:prstGeom prst="rect">
            <a:avLst/>
          </a:prstGeom>
        </p:spPr>
      </p:pic>
    </p:spTree>
    <p:extLst>
      <p:ext uri="{BB962C8B-B14F-4D97-AF65-F5344CB8AC3E}">
        <p14:creationId xmlns:p14="http://schemas.microsoft.com/office/powerpoint/2010/main" val="36448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3765"/>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3182"/>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45182"/>
            <a:ext cx="4573650" cy="607795"/>
          </a:xfrm>
          <a:prstGeom prst="rect">
            <a:avLst/>
          </a:prstGeom>
        </p:spPr>
        <p:txBody>
          <a:bodyPr wrap="square" lIns="0" tIns="0" rIns="0" bIns="0" rtlCol="0" anchor="t">
            <a:spAutoFit/>
          </a:bodyPr>
          <a:lstStyle/>
          <a:p>
            <a:pPr algn="l">
              <a:lnSpc>
                <a:spcPct val="150000"/>
              </a:lnSpc>
            </a:pPr>
            <a:r>
              <a:rPr lang="en-US" sz="3000" b="1" dirty="0">
                <a:solidFill>
                  <a:srgbClr val="FFFFFF"/>
                </a:solidFill>
                <a:latin typeface="Open Sauce Bold"/>
                <a:ea typeface="Open Sauce Bold"/>
                <a:cs typeface="Open Sauce Bold"/>
                <a:sym typeface="Open Sauce Bold"/>
              </a:rPr>
              <a:t>Planning : Gantt Chart</a:t>
            </a:r>
          </a:p>
        </p:txBody>
      </p:sp>
      <p:pic>
        <p:nvPicPr>
          <p:cNvPr id="4" name="Picture 3">
            <a:extLst>
              <a:ext uri="{FF2B5EF4-FFF2-40B4-BE49-F238E27FC236}">
                <a16:creationId xmlns:a16="http://schemas.microsoft.com/office/drawing/2014/main" id="{7D8B0321-8B2E-1BE9-2724-7FCAB82F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774" y="1181156"/>
            <a:ext cx="12606452" cy="8916015"/>
          </a:xfrm>
          <a:prstGeom prst="rect">
            <a:avLst/>
          </a:prstGeom>
        </p:spPr>
      </p:pic>
    </p:spTree>
    <p:extLst>
      <p:ext uri="{BB962C8B-B14F-4D97-AF65-F5344CB8AC3E}">
        <p14:creationId xmlns:p14="http://schemas.microsoft.com/office/powerpoint/2010/main" val="202323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0F6B149D-2830-4281-8907-5283B7EC4117}"/>
              </a:ext>
            </a:extLst>
          </p:cNvPr>
          <p:cNvGrpSpPr/>
          <p:nvPr/>
        </p:nvGrpSpPr>
        <p:grpSpPr>
          <a:xfrm>
            <a:off x="-681198" y="-510555"/>
            <a:ext cx="18969198" cy="10911111"/>
            <a:chOff x="0" y="-38100"/>
            <a:chExt cx="3251867" cy="2016979"/>
          </a:xfrm>
        </p:grpSpPr>
        <p:sp>
          <p:nvSpPr>
            <p:cNvPr id="24" name="Freeform 3">
              <a:extLst>
                <a:ext uri="{FF2B5EF4-FFF2-40B4-BE49-F238E27FC236}">
                  <a16:creationId xmlns:a16="http://schemas.microsoft.com/office/drawing/2014/main" id="{DFCBC1CF-2D6F-4B9C-8654-C1FD24A437DF}"/>
                </a:ext>
              </a:extLst>
            </p:cNvPr>
            <p:cNvSpPr/>
            <p:nvPr/>
          </p:nvSpPr>
          <p:spPr>
            <a:xfrm>
              <a:off x="116777" y="50529"/>
              <a:ext cx="3135090" cy="1928350"/>
            </a:xfrm>
            <a:custGeom>
              <a:avLst/>
              <a:gdLst/>
              <a:ahLst/>
              <a:cxnLst/>
              <a:rect l="l" t="t" r="r" b="b"/>
              <a:pathLst>
                <a:path w="3135090" h="1928350">
                  <a:moveTo>
                    <a:pt x="0" y="0"/>
                  </a:moveTo>
                  <a:lnTo>
                    <a:pt x="3135090" y="0"/>
                  </a:lnTo>
                  <a:lnTo>
                    <a:pt x="3135090" y="1928350"/>
                  </a:lnTo>
                  <a:lnTo>
                    <a:pt x="0" y="1928350"/>
                  </a:lnTo>
                  <a:close/>
                </a:path>
              </a:pathLst>
            </a:custGeom>
            <a:solidFill>
              <a:srgbClr val="061237"/>
            </a:solidFill>
          </p:spPr>
          <p:txBody>
            <a:bodyPr/>
            <a:lstStyle/>
            <a:p>
              <a:endParaRPr lang="en-US" dirty="0"/>
            </a:p>
          </p:txBody>
        </p:sp>
        <p:sp>
          <p:nvSpPr>
            <p:cNvPr id="25" name="TextBox 4">
              <a:extLst>
                <a:ext uri="{FF2B5EF4-FFF2-40B4-BE49-F238E27FC236}">
                  <a16:creationId xmlns:a16="http://schemas.microsoft.com/office/drawing/2014/main" id="{24A4C84D-E039-4242-A5F0-523F630712E4}"/>
                </a:ext>
              </a:extLst>
            </p:cNvPr>
            <p:cNvSpPr txBox="1"/>
            <p:nvPr/>
          </p:nvSpPr>
          <p:spPr>
            <a:xfrm>
              <a:off x="0" y="-38100"/>
              <a:ext cx="3135090" cy="196645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
            <a:extLst>
              <a:ext uri="{FF2B5EF4-FFF2-40B4-BE49-F238E27FC236}">
                <a16:creationId xmlns:a16="http://schemas.microsoft.com/office/drawing/2014/main" id="{198A9506-9859-4DCB-8A8B-903D550E47EC}"/>
              </a:ext>
            </a:extLst>
          </p:cNvPr>
          <p:cNvGrpSpPr/>
          <p:nvPr/>
        </p:nvGrpSpPr>
        <p:grpSpPr>
          <a:xfrm>
            <a:off x="1028700" y="1028700"/>
            <a:ext cx="4441977" cy="8229600"/>
            <a:chOff x="0" y="0"/>
            <a:chExt cx="1169903" cy="2167467"/>
          </a:xfrm>
        </p:grpSpPr>
        <p:sp>
          <p:nvSpPr>
            <p:cNvPr id="27" name="Freeform 3">
              <a:extLst>
                <a:ext uri="{FF2B5EF4-FFF2-40B4-BE49-F238E27FC236}">
                  <a16:creationId xmlns:a16="http://schemas.microsoft.com/office/drawing/2014/main" id="{E7F38940-9E79-4376-A704-2B06902872C2}"/>
                </a:ext>
              </a:extLst>
            </p:cNvPr>
            <p:cNvSpPr/>
            <p:nvPr/>
          </p:nvSpPr>
          <p:spPr>
            <a:xfrm>
              <a:off x="0" y="0"/>
              <a:ext cx="1169903" cy="2167467"/>
            </a:xfrm>
            <a:custGeom>
              <a:avLst/>
              <a:gdLst/>
              <a:ahLst/>
              <a:cxnLst/>
              <a:rect l="l" t="t" r="r" b="b"/>
              <a:pathLst>
                <a:path w="1169903" h="2167467">
                  <a:moveTo>
                    <a:pt x="0" y="0"/>
                  </a:moveTo>
                  <a:lnTo>
                    <a:pt x="1169903" y="0"/>
                  </a:lnTo>
                  <a:lnTo>
                    <a:pt x="1169903" y="2167467"/>
                  </a:lnTo>
                  <a:lnTo>
                    <a:pt x="0" y="2167467"/>
                  </a:lnTo>
                  <a:close/>
                </a:path>
              </a:pathLst>
            </a:custGeom>
            <a:solidFill>
              <a:srgbClr val="B6BCCE">
                <a:alpha val="19608"/>
              </a:srgbClr>
            </a:solidFill>
            <a:ln cap="sq">
              <a:noFill/>
              <a:prstDash val="solid"/>
              <a:miter/>
            </a:ln>
          </p:spPr>
          <p:txBody>
            <a:bodyPr/>
            <a:lstStyle/>
            <a:p>
              <a:endParaRPr lang="en-US">
                <a:solidFill>
                  <a:schemeClr val="bg1"/>
                </a:solidFill>
              </a:endParaRPr>
            </a:p>
          </p:txBody>
        </p:sp>
        <p:sp>
          <p:nvSpPr>
            <p:cNvPr id="28" name="TextBox 4">
              <a:extLst>
                <a:ext uri="{FF2B5EF4-FFF2-40B4-BE49-F238E27FC236}">
                  <a16:creationId xmlns:a16="http://schemas.microsoft.com/office/drawing/2014/main" id="{ED35BF59-5015-4913-A3FD-BFDBD852DE50}"/>
                </a:ext>
              </a:extLst>
            </p:cNvPr>
            <p:cNvSpPr txBox="1"/>
            <p:nvPr/>
          </p:nvSpPr>
          <p:spPr>
            <a:xfrm>
              <a:off x="0" y="-19050"/>
              <a:ext cx="1169903" cy="2186517"/>
            </a:xfrm>
            <a:prstGeom prst="rect">
              <a:avLst/>
            </a:prstGeom>
          </p:spPr>
          <p:txBody>
            <a:bodyPr lIns="50800" tIns="50800" rIns="50800" bIns="50800" rtlCol="0" anchor="ctr"/>
            <a:lstStyle/>
            <a:p>
              <a:pPr marL="0" lvl="0" indent="0" algn="ctr">
                <a:lnSpc>
                  <a:spcPts val="3024"/>
                </a:lnSpc>
                <a:spcBef>
                  <a:spcPct val="0"/>
                </a:spcBef>
              </a:pPr>
              <a:endParaRPr>
                <a:solidFill>
                  <a:schemeClr val="bg1"/>
                </a:solidFill>
              </a:endParaRPr>
            </a:p>
          </p:txBody>
        </p:sp>
      </p:grpSp>
      <p:grpSp>
        <p:nvGrpSpPr>
          <p:cNvPr id="31" name="Group 7">
            <a:extLst>
              <a:ext uri="{FF2B5EF4-FFF2-40B4-BE49-F238E27FC236}">
                <a16:creationId xmlns:a16="http://schemas.microsoft.com/office/drawing/2014/main" id="{46787619-227C-4988-82C5-235721F89BA9}"/>
              </a:ext>
            </a:extLst>
          </p:cNvPr>
          <p:cNvGrpSpPr/>
          <p:nvPr/>
        </p:nvGrpSpPr>
        <p:grpSpPr>
          <a:xfrm>
            <a:off x="8297758" y="1380033"/>
            <a:ext cx="9088338" cy="3671937"/>
            <a:chOff x="-454568" y="-250216"/>
            <a:chExt cx="9498622" cy="3055196"/>
          </a:xfrm>
        </p:grpSpPr>
        <p:sp>
          <p:nvSpPr>
            <p:cNvPr id="32" name="TextBox 8">
              <a:extLst>
                <a:ext uri="{FF2B5EF4-FFF2-40B4-BE49-F238E27FC236}">
                  <a16:creationId xmlns:a16="http://schemas.microsoft.com/office/drawing/2014/main" id="{2B2E6AEA-CD27-4448-BEB8-EA952B0EA468}"/>
                </a:ext>
              </a:extLst>
            </p:cNvPr>
            <p:cNvSpPr txBox="1"/>
            <p:nvPr/>
          </p:nvSpPr>
          <p:spPr>
            <a:xfrm>
              <a:off x="-412122" y="-250216"/>
              <a:ext cx="9456176" cy="416921"/>
            </a:xfrm>
            <a:prstGeom prst="rect">
              <a:avLst/>
            </a:prstGeom>
          </p:spPr>
          <p:txBody>
            <a:bodyPr lIns="0" tIns="0" rIns="0" bIns="0" rtlCol="0" anchor="t">
              <a:spAutoFit/>
            </a:bodyPr>
            <a:lstStyle/>
            <a:p>
              <a:pPr marL="0" lvl="0" indent="0" algn="l">
                <a:lnSpc>
                  <a:spcPts val="3120"/>
                </a:lnSpc>
                <a:spcBef>
                  <a:spcPct val="0"/>
                </a:spcBef>
              </a:pPr>
              <a:r>
                <a:rPr lang="en-US" sz="2400" b="1" u="sng" dirty="0">
                  <a:solidFill>
                    <a:schemeClr val="bg1"/>
                  </a:solidFill>
                  <a:latin typeface="Open Sauce Semi-Bold"/>
                  <a:ea typeface="Open Sauce Semi-Bold"/>
                  <a:cs typeface="Open Sauce Semi-Bold"/>
                  <a:sym typeface="Open Sauce Semi-Bold"/>
                </a:rPr>
                <a:t>Product Backlog:</a:t>
              </a:r>
            </a:p>
          </p:txBody>
        </p:sp>
        <p:sp>
          <p:nvSpPr>
            <p:cNvPr id="33" name="TextBox 9">
              <a:extLst>
                <a:ext uri="{FF2B5EF4-FFF2-40B4-BE49-F238E27FC236}">
                  <a16:creationId xmlns:a16="http://schemas.microsoft.com/office/drawing/2014/main" id="{ECDF20BC-FFB6-4F07-91E4-34626578EF0A}"/>
                </a:ext>
              </a:extLst>
            </p:cNvPr>
            <p:cNvSpPr txBox="1"/>
            <p:nvPr/>
          </p:nvSpPr>
          <p:spPr>
            <a:xfrm>
              <a:off x="-454568" y="329519"/>
              <a:ext cx="9456177" cy="2475461"/>
            </a:xfrm>
            <a:prstGeom prst="rect">
              <a:avLst/>
            </a:prstGeom>
          </p:spPr>
          <p:txBody>
            <a:bodyPr lIns="0" tIns="0" rIns="0" bIns="0" rtlCol="0" anchor="t">
              <a:spAutoFit/>
            </a:bodyPr>
            <a:lstStyle/>
            <a:p>
              <a:pPr marL="723900" lvl="0" indent="-723900" algn="l">
                <a:lnSpc>
                  <a:spcPts val="2880"/>
                </a:lnSpc>
                <a:spcBef>
                  <a:spcPct val="0"/>
                </a:spcBef>
                <a:buFont typeface="Wingdings" panose="05000000000000000000" pitchFamily="2" charset="2"/>
                <a:buChar char="q"/>
              </a:pPr>
              <a:r>
                <a:rPr lang="en-US" sz="2500" dirty="0">
                  <a:solidFill>
                    <a:schemeClr val="bg1"/>
                  </a:solidFill>
                </a:rPr>
                <a:t>The </a:t>
              </a:r>
              <a:r>
                <a:rPr lang="en-US" sz="2500" b="1" dirty="0">
                  <a:solidFill>
                    <a:schemeClr val="bg1"/>
                  </a:solidFill>
                </a:rPr>
                <a:t>Product Backlog</a:t>
              </a:r>
              <a:r>
                <a:rPr lang="en-US" sz="2500" dirty="0">
                  <a:solidFill>
                    <a:schemeClr val="bg1"/>
                  </a:solidFill>
                </a:rPr>
                <a:t> was created at the start of the project to prioritize tasks and guide the development process.</a:t>
              </a:r>
            </a:p>
            <a:p>
              <a:pPr lvl="0" algn="l">
                <a:lnSpc>
                  <a:spcPts val="2880"/>
                </a:lnSpc>
                <a:spcBef>
                  <a:spcPct val="0"/>
                </a:spcBef>
              </a:pPr>
              <a:endParaRPr lang="en-US" sz="2500" dirty="0">
                <a:solidFill>
                  <a:schemeClr val="bg1"/>
                </a:solidFill>
                <a:latin typeface="Open Sauce"/>
                <a:sym typeface="Open Sauce"/>
              </a:endParaRPr>
            </a:p>
            <a:p>
              <a:pPr marL="723900" lvl="0" indent="-723900" algn="l">
                <a:lnSpc>
                  <a:spcPts val="2880"/>
                </a:lnSpc>
                <a:spcBef>
                  <a:spcPct val="0"/>
                </a:spcBef>
                <a:buFont typeface="Wingdings" panose="05000000000000000000" pitchFamily="2" charset="2"/>
                <a:buChar char="q"/>
              </a:pPr>
              <a:r>
                <a:rPr lang="en-US" sz="2500" dirty="0">
                  <a:solidFill>
                    <a:schemeClr val="bg1"/>
                  </a:solidFill>
                </a:rPr>
                <a:t>It listed essential features and improvements, helping the team stay organized and efficient.</a:t>
              </a:r>
            </a:p>
            <a:p>
              <a:pPr lvl="0" algn="l">
                <a:lnSpc>
                  <a:spcPts val="2880"/>
                </a:lnSpc>
                <a:spcBef>
                  <a:spcPct val="0"/>
                </a:spcBef>
              </a:pPr>
              <a:endParaRPr lang="en-US" sz="2500" dirty="0">
                <a:solidFill>
                  <a:schemeClr val="bg1"/>
                </a:solidFill>
                <a:latin typeface="Open Sauce"/>
                <a:sym typeface="Open Sauce"/>
              </a:endParaRPr>
            </a:p>
            <a:p>
              <a:pPr marL="723900" lvl="0" indent="-723900" algn="l">
                <a:lnSpc>
                  <a:spcPts val="2880"/>
                </a:lnSpc>
                <a:spcBef>
                  <a:spcPct val="0"/>
                </a:spcBef>
                <a:buFont typeface="Wingdings" panose="05000000000000000000" pitchFamily="2" charset="2"/>
                <a:buChar char="q"/>
              </a:pPr>
              <a:r>
                <a:rPr lang="en-US" sz="2500" dirty="0">
                  <a:solidFill>
                    <a:schemeClr val="bg1"/>
                  </a:solidFill>
                </a:rPr>
                <a:t>Items were arranged by importance, ensuring the most critical functions were addressed first.</a:t>
              </a:r>
              <a:endParaRPr lang="en-US" sz="2500" dirty="0">
                <a:solidFill>
                  <a:schemeClr val="bg1"/>
                </a:solidFill>
                <a:latin typeface="Open Sauce"/>
                <a:ea typeface="Open Sauce"/>
                <a:cs typeface="Open Sauce"/>
                <a:sym typeface="Open Sauce"/>
              </a:endParaRPr>
            </a:p>
          </p:txBody>
        </p:sp>
      </p:grpSp>
      <p:grpSp>
        <p:nvGrpSpPr>
          <p:cNvPr id="37" name="Group 13">
            <a:extLst>
              <a:ext uri="{FF2B5EF4-FFF2-40B4-BE49-F238E27FC236}">
                <a16:creationId xmlns:a16="http://schemas.microsoft.com/office/drawing/2014/main" id="{F7C4DFAA-60D0-41C9-9B8B-C7481397D93B}"/>
              </a:ext>
            </a:extLst>
          </p:cNvPr>
          <p:cNvGrpSpPr/>
          <p:nvPr/>
        </p:nvGrpSpPr>
        <p:grpSpPr>
          <a:xfrm>
            <a:off x="16804029" y="900583"/>
            <a:ext cx="582066" cy="582066"/>
            <a:chOff x="0" y="0"/>
            <a:chExt cx="812800" cy="812800"/>
          </a:xfrm>
        </p:grpSpPr>
        <p:sp>
          <p:nvSpPr>
            <p:cNvPr id="38" name="Freeform 14">
              <a:extLst>
                <a:ext uri="{FF2B5EF4-FFF2-40B4-BE49-F238E27FC236}">
                  <a16:creationId xmlns:a16="http://schemas.microsoft.com/office/drawing/2014/main" id="{43BF6302-539D-4ACC-88B1-6DB174F9104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solidFill>
                  <a:schemeClr val="bg1"/>
                </a:solidFill>
              </a:endParaRPr>
            </a:p>
          </p:txBody>
        </p:sp>
        <p:sp>
          <p:nvSpPr>
            <p:cNvPr id="39" name="TextBox 15">
              <a:extLst>
                <a:ext uri="{FF2B5EF4-FFF2-40B4-BE49-F238E27FC236}">
                  <a16:creationId xmlns:a16="http://schemas.microsoft.com/office/drawing/2014/main" id="{9FD49BC8-42DC-4366-97DD-C20D2928D39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solidFill>
                  <a:schemeClr val="bg1"/>
                </a:solidFill>
              </a:endParaRPr>
            </a:p>
          </p:txBody>
        </p:sp>
      </p:grpSp>
      <p:grpSp>
        <p:nvGrpSpPr>
          <p:cNvPr id="40" name="Group 16">
            <a:extLst>
              <a:ext uri="{FF2B5EF4-FFF2-40B4-BE49-F238E27FC236}">
                <a16:creationId xmlns:a16="http://schemas.microsoft.com/office/drawing/2014/main" id="{2375DD42-EC69-453A-AEC1-9EFE377A13A6}"/>
              </a:ext>
            </a:extLst>
          </p:cNvPr>
          <p:cNvGrpSpPr/>
          <p:nvPr/>
        </p:nvGrpSpPr>
        <p:grpSpPr>
          <a:xfrm>
            <a:off x="17386095" y="0"/>
            <a:ext cx="901905" cy="900583"/>
            <a:chOff x="0" y="0"/>
            <a:chExt cx="1148670" cy="1146986"/>
          </a:xfrm>
        </p:grpSpPr>
        <p:sp>
          <p:nvSpPr>
            <p:cNvPr id="41" name="Freeform 17">
              <a:extLst>
                <a:ext uri="{FF2B5EF4-FFF2-40B4-BE49-F238E27FC236}">
                  <a16:creationId xmlns:a16="http://schemas.microsoft.com/office/drawing/2014/main" id="{629C2FB6-0E7D-41FB-8A01-76AE8682A854}"/>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solidFill>
                  <a:schemeClr val="bg1"/>
                </a:solidFill>
              </a:endParaRPr>
            </a:p>
          </p:txBody>
        </p:sp>
        <p:sp>
          <p:nvSpPr>
            <p:cNvPr id="42" name="TextBox 18">
              <a:extLst>
                <a:ext uri="{FF2B5EF4-FFF2-40B4-BE49-F238E27FC236}">
                  <a16:creationId xmlns:a16="http://schemas.microsoft.com/office/drawing/2014/main" id="{66759C1E-3BE4-4565-824A-F6416FB3556A}"/>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solidFill>
                  <a:schemeClr val="bg1"/>
                </a:solidFill>
              </a:endParaRPr>
            </a:p>
          </p:txBody>
        </p:sp>
      </p:grpSp>
      <p:grpSp>
        <p:nvGrpSpPr>
          <p:cNvPr id="43" name="Group 19">
            <a:extLst>
              <a:ext uri="{FF2B5EF4-FFF2-40B4-BE49-F238E27FC236}">
                <a16:creationId xmlns:a16="http://schemas.microsoft.com/office/drawing/2014/main" id="{AB1C4511-0458-4746-9A40-9E9775585BB8}"/>
              </a:ext>
            </a:extLst>
          </p:cNvPr>
          <p:cNvGrpSpPr/>
          <p:nvPr/>
        </p:nvGrpSpPr>
        <p:grpSpPr>
          <a:xfrm>
            <a:off x="8220167" y="5863143"/>
            <a:ext cx="9047726" cy="3691674"/>
            <a:chOff x="0" y="-28575"/>
            <a:chExt cx="10081195" cy="3699498"/>
          </a:xfrm>
        </p:grpSpPr>
        <p:sp>
          <p:nvSpPr>
            <p:cNvPr id="44" name="TextBox 20">
              <a:extLst>
                <a:ext uri="{FF2B5EF4-FFF2-40B4-BE49-F238E27FC236}">
                  <a16:creationId xmlns:a16="http://schemas.microsoft.com/office/drawing/2014/main" id="{97501837-84DE-4FD3-9578-5AF8D270CB5A}"/>
                </a:ext>
              </a:extLst>
            </p:cNvPr>
            <p:cNvSpPr txBox="1"/>
            <p:nvPr/>
          </p:nvSpPr>
          <p:spPr>
            <a:xfrm>
              <a:off x="0" y="-28575"/>
              <a:ext cx="9456176" cy="508635"/>
            </a:xfrm>
            <a:prstGeom prst="rect">
              <a:avLst/>
            </a:prstGeom>
          </p:spPr>
          <p:txBody>
            <a:bodyPr lIns="0" tIns="0" rIns="0" bIns="0" rtlCol="0" anchor="t">
              <a:spAutoFit/>
            </a:bodyPr>
            <a:lstStyle/>
            <a:p>
              <a:pPr marL="0" lvl="0" indent="0" algn="l">
                <a:lnSpc>
                  <a:spcPts val="3120"/>
                </a:lnSpc>
                <a:spcBef>
                  <a:spcPct val="0"/>
                </a:spcBef>
              </a:pPr>
              <a:r>
                <a:rPr lang="en-US" sz="2400" b="1" u="sng" dirty="0">
                  <a:solidFill>
                    <a:schemeClr val="bg1"/>
                  </a:solidFill>
                  <a:latin typeface="Open Sauce Semi-Bold"/>
                  <a:ea typeface="Open Sauce Semi-Bold"/>
                  <a:cs typeface="Open Sauce Semi-Bold"/>
                  <a:sym typeface="Open Sauce Semi-Bold"/>
                </a:rPr>
                <a:t>Sprints:</a:t>
              </a:r>
            </a:p>
          </p:txBody>
        </p:sp>
        <p:sp>
          <p:nvSpPr>
            <p:cNvPr id="45" name="TextBox 21">
              <a:extLst>
                <a:ext uri="{FF2B5EF4-FFF2-40B4-BE49-F238E27FC236}">
                  <a16:creationId xmlns:a16="http://schemas.microsoft.com/office/drawing/2014/main" id="{E5CD3FCA-5E52-462F-AE1D-1C79B43E8766}"/>
                </a:ext>
              </a:extLst>
            </p:cNvPr>
            <p:cNvSpPr txBox="1"/>
            <p:nvPr/>
          </p:nvSpPr>
          <p:spPr>
            <a:xfrm>
              <a:off x="0" y="689444"/>
              <a:ext cx="10081195" cy="2981479"/>
            </a:xfrm>
            <a:prstGeom prst="rect">
              <a:avLst/>
            </a:prstGeom>
          </p:spPr>
          <p:txBody>
            <a:bodyPr wrap="square" lIns="0" tIns="0" rIns="0" bIns="0" rtlCol="0" anchor="t">
              <a:spAutoFit/>
            </a:bodyPr>
            <a:lstStyle/>
            <a:p>
              <a:pPr marL="800100" lvl="0" indent="-800100" algn="l">
                <a:lnSpc>
                  <a:spcPts val="2880"/>
                </a:lnSpc>
                <a:spcBef>
                  <a:spcPct val="0"/>
                </a:spcBef>
                <a:buFont typeface="Wingdings" panose="05000000000000000000" pitchFamily="2" charset="2"/>
                <a:buChar char="q"/>
              </a:pPr>
              <a:r>
                <a:rPr lang="en-US" sz="2500" dirty="0">
                  <a:solidFill>
                    <a:schemeClr val="bg1"/>
                  </a:solidFill>
                </a:rPr>
                <a:t>The backlog was divided into smaller, time-boxed development cycles called </a:t>
              </a:r>
              <a:r>
                <a:rPr lang="en-US" sz="2500" b="1" dirty="0">
                  <a:solidFill>
                    <a:schemeClr val="bg1"/>
                  </a:solidFill>
                </a:rPr>
                <a:t>Sprints</a:t>
              </a:r>
              <a:r>
                <a:rPr lang="en-US" sz="2500" dirty="0">
                  <a:solidFill>
                    <a:schemeClr val="bg1"/>
                  </a:solidFill>
                </a:rPr>
                <a:t>.</a:t>
              </a:r>
            </a:p>
            <a:p>
              <a:pPr lvl="0" algn="l">
                <a:lnSpc>
                  <a:spcPts val="2880"/>
                </a:lnSpc>
                <a:spcBef>
                  <a:spcPct val="0"/>
                </a:spcBef>
              </a:pPr>
              <a:endParaRPr lang="en-US" sz="2500" dirty="0">
                <a:solidFill>
                  <a:schemeClr val="bg1"/>
                </a:solidFill>
              </a:endParaRPr>
            </a:p>
            <a:p>
              <a:pPr marL="800100" lvl="0" indent="-800100" algn="l">
                <a:lnSpc>
                  <a:spcPts val="2880"/>
                </a:lnSpc>
                <a:spcBef>
                  <a:spcPct val="0"/>
                </a:spcBef>
                <a:buFont typeface="Wingdings" panose="05000000000000000000" pitchFamily="2" charset="2"/>
                <a:buChar char="q"/>
              </a:pPr>
              <a:r>
                <a:rPr lang="en-US" sz="2500" dirty="0">
                  <a:solidFill>
                    <a:schemeClr val="bg1"/>
                  </a:solidFill>
                </a:rPr>
                <a:t>Each Sprint focused on delivering specific, working features for the system.</a:t>
              </a:r>
            </a:p>
            <a:p>
              <a:pPr lvl="0" algn="l">
                <a:lnSpc>
                  <a:spcPts val="2880"/>
                </a:lnSpc>
                <a:spcBef>
                  <a:spcPct val="0"/>
                </a:spcBef>
              </a:pPr>
              <a:endParaRPr lang="en-US" sz="2500" dirty="0">
                <a:solidFill>
                  <a:schemeClr val="bg1"/>
                </a:solidFill>
              </a:endParaRPr>
            </a:p>
            <a:p>
              <a:pPr marL="800100" lvl="0" indent="-800100" algn="l">
                <a:lnSpc>
                  <a:spcPts val="2880"/>
                </a:lnSpc>
                <a:spcBef>
                  <a:spcPct val="0"/>
                </a:spcBef>
                <a:buFont typeface="Wingdings" panose="05000000000000000000" pitchFamily="2" charset="2"/>
                <a:buChar char="q"/>
              </a:pPr>
              <a:r>
                <a:rPr lang="en-US" sz="2500" dirty="0">
                  <a:solidFill>
                    <a:schemeClr val="bg1"/>
                  </a:solidFill>
                </a:rPr>
                <a:t>This allowed the team to adapt to feedback, improve quality, and ensure steady progress.</a:t>
              </a:r>
              <a:endParaRPr lang="en-US" sz="2500" dirty="0">
                <a:solidFill>
                  <a:schemeClr val="bg1"/>
                </a:solidFill>
                <a:latin typeface="Open Sauce"/>
                <a:ea typeface="Open Sauce"/>
                <a:cs typeface="Open Sauce"/>
                <a:sym typeface="Open Sauce"/>
              </a:endParaRPr>
            </a:p>
          </p:txBody>
        </p:sp>
      </p:grpSp>
      <p:pic>
        <p:nvPicPr>
          <p:cNvPr id="3" name="Picture 2">
            <a:extLst>
              <a:ext uri="{FF2B5EF4-FFF2-40B4-BE49-F238E27FC236}">
                <a16:creationId xmlns:a16="http://schemas.microsoft.com/office/drawing/2014/main" id="{1B82739E-8F1F-49AB-B409-ECC090C81D20}"/>
              </a:ext>
            </a:extLst>
          </p:cNvPr>
          <p:cNvPicPr>
            <a:picLocks noChangeAspect="1"/>
          </p:cNvPicPr>
          <p:nvPr/>
        </p:nvPicPr>
        <p:blipFill>
          <a:blip r:embed="rId2"/>
          <a:stretch>
            <a:fillRect/>
          </a:stretch>
        </p:blipFill>
        <p:spPr>
          <a:xfrm>
            <a:off x="1632307" y="1534702"/>
            <a:ext cx="5984253" cy="7300045"/>
          </a:xfrm>
          <a:prstGeom prst="rect">
            <a:avLst/>
          </a:prstGeom>
        </p:spPr>
      </p:pic>
      <p:sp>
        <p:nvSpPr>
          <p:cNvPr id="22" name="TextBox 2">
            <a:extLst>
              <a:ext uri="{FF2B5EF4-FFF2-40B4-BE49-F238E27FC236}">
                <a16:creationId xmlns:a16="http://schemas.microsoft.com/office/drawing/2014/main" id="{10D3DC10-501B-2203-0012-4E3D18F476C0}"/>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Product Backlog &amp; Sprint Planning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err="1">
                <a:solidFill>
                  <a:srgbClr val="002060"/>
                </a:solidFill>
                <a:latin typeface="Open Sauce Bold"/>
                <a:ea typeface="Open Sauce Bold"/>
                <a:cs typeface="Open Sauce Bold"/>
                <a:sym typeface="Open Sauce Bold"/>
              </a:rPr>
              <a:t>Usecase</a:t>
            </a:r>
            <a:r>
              <a:rPr lang="en-US" sz="3200" b="1" dirty="0">
                <a:solidFill>
                  <a:srgbClr val="002060"/>
                </a:solidFill>
                <a:latin typeface="Open Sauce Bold"/>
                <a:ea typeface="Open Sauce Bold"/>
                <a:cs typeface="Open Sauce Bold"/>
                <a:sym typeface="Open Sauce Bold"/>
              </a:rPr>
              <a:t> Diagram</a:t>
            </a:r>
          </a:p>
        </p:txBody>
      </p:sp>
      <p:pic>
        <p:nvPicPr>
          <p:cNvPr id="10" name="Picture 9">
            <a:extLst>
              <a:ext uri="{FF2B5EF4-FFF2-40B4-BE49-F238E27FC236}">
                <a16:creationId xmlns:a16="http://schemas.microsoft.com/office/drawing/2014/main" id="{303C5867-8CDB-FB8B-8220-D32D642806BE}"/>
              </a:ext>
            </a:extLst>
          </p:cNvPr>
          <p:cNvPicPr>
            <a:picLocks noChangeAspect="1"/>
          </p:cNvPicPr>
          <p:nvPr/>
        </p:nvPicPr>
        <p:blipFill>
          <a:blip r:embed="rId2"/>
          <a:stretch>
            <a:fillRect/>
          </a:stretch>
        </p:blipFill>
        <p:spPr>
          <a:xfrm>
            <a:off x="3162799" y="688109"/>
            <a:ext cx="11411693" cy="9144761"/>
          </a:xfrm>
          <a:prstGeom prst="rect">
            <a:avLst/>
          </a:prstGeom>
        </p:spPr>
      </p:pic>
      <p:sp>
        <p:nvSpPr>
          <p:cNvPr id="22" name="TextBox 21">
            <a:extLst>
              <a:ext uri="{FF2B5EF4-FFF2-40B4-BE49-F238E27FC236}">
                <a16:creationId xmlns:a16="http://schemas.microsoft.com/office/drawing/2014/main" id="{A511195B-ACC6-BE04-753C-21AD05EDACFC}"/>
              </a:ext>
            </a:extLst>
          </p:cNvPr>
          <p:cNvSpPr txBox="1"/>
          <p:nvPr/>
        </p:nvSpPr>
        <p:spPr>
          <a:xfrm>
            <a:off x="10229058" y="1315423"/>
            <a:ext cx="6574971" cy="1631216"/>
          </a:xfrm>
          <a:prstGeom prst="rect">
            <a:avLst/>
          </a:prstGeom>
          <a:noFill/>
        </p:spPr>
        <p:txBody>
          <a:bodyPr wrap="square">
            <a:spAutoFit/>
          </a:bodyPr>
          <a:lstStyle/>
          <a:p>
            <a:pPr marL="342900" indent="-342900">
              <a:buFont typeface="Arial" panose="020B0604020202020204" pitchFamily="34" charset="0"/>
              <a:buChar char="•"/>
            </a:pPr>
            <a:r>
              <a:rPr lang="en-US" sz="2500" dirty="0"/>
              <a:t>The summarize user detail in the system with their interaction with the system is the use case diagram. Such as the diagram of user and their roles of function in the system.</a:t>
            </a:r>
            <a:endParaRPr lang="en-SG" sz="2500" dirty="0"/>
          </a:p>
        </p:txBody>
      </p:sp>
    </p:spTree>
    <p:extLst>
      <p:ext uri="{BB962C8B-B14F-4D97-AF65-F5344CB8AC3E}">
        <p14:creationId xmlns:p14="http://schemas.microsoft.com/office/powerpoint/2010/main" val="66375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Analysis : Rich Picture</a:t>
            </a:r>
          </a:p>
        </p:txBody>
      </p:sp>
      <p:pic>
        <p:nvPicPr>
          <p:cNvPr id="20" name="Picture 19">
            <a:extLst>
              <a:ext uri="{FF2B5EF4-FFF2-40B4-BE49-F238E27FC236}">
                <a16:creationId xmlns:a16="http://schemas.microsoft.com/office/drawing/2014/main" id="{EB978F59-EAF6-9764-4AD2-236178CDB888}"/>
              </a:ext>
            </a:extLst>
          </p:cNvPr>
          <p:cNvPicPr>
            <a:picLocks noChangeAspect="1"/>
          </p:cNvPicPr>
          <p:nvPr/>
        </p:nvPicPr>
        <p:blipFill rotWithShape="1">
          <a:blip r:embed="rId2"/>
          <a:srcRect t="6781"/>
          <a:stretch/>
        </p:blipFill>
        <p:spPr>
          <a:xfrm>
            <a:off x="2608457" y="363917"/>
            <a:ext cx="13904539" cy="8238705"/>
          </a:xfrm>
          <a:prstGeom prst="rect">
            <a:avLst/>
          </a:prstGeom>
        </p:spPr>
      </p:pic>
      <p:sp>
        <p:nvSpPr>
          <p:cNvPr id="22" name="TextBox 21">
            <a:extLst>
              <a:ext uri="{FF2B5EF4-FFF2-40B4-BE49-F238E27FC236}">
                <a16:creationId xmlns:a16="http://schemas.microsoft.com/office/drawing/2014/main" id="{650E6C46-5561-57E3-FA05-4685823CDD12}"/>
              </a:ext>
            </a:extLst>
          </p:cNvPr>
          <p:cNvSpPr txBox="1"/>
          <p:nvPr/>
        </p:nvSpPr>
        <p:spPr>
          <a:xfrm>
            <a:off x="2066037" y="8689569"/>
            <a:ext cx="16050148" cy="1631216"/>
          </a:xfrm>
          <a:prstGeom prst="rect">
            <a:avLst/>
          </a:prstGeom>
          <a:noFill/>
        </p:spPr>
        <p:txBody>
          <a:bodyPr wrap="square">
            <a:spAutoFit/>
          </a:bodyPr>
          <a:lstStyle/>
          <a:p>
            <a:r>
              <a:rPr lang="en-US" sz="2500" dirty="0"/>
              <a:t>Rich Picture : </a:t>
            </a:r>
            <a:r>
              <a:rPr lang="en-US" sz="2500" dirty="0">
                <a:effectLst/>
                <a:latin typeface="Arial" panose="020B0604020202020204" pitchFamily="34" charset="0"/>
                <a:ea typeface="Calibri" panose="020F0502020204030204" pitchFamily="34" charset="0"/>
                <a:cs typeface="Myanmar Text" panose="020B0502040204020203" pitchFamily="34" charset="0"/>
              </a:rPr>
              <a:t>A virtualize approach for the various related part of the problem in current situation.</a:t>
            </a:r>
          </a:p>
          <a:p>
            <a:endParaRPr lang="en-US" sz="2500" dirty="0">
              <a:latin typeface="Arial" panose="020B0604020202020204" pitchFamily="34" charset="0"/>
              <a:ea typeface="Calibri" panose="020F0502020204030204" pitchFamily="34" charset="0"/>
              <a:cs typeface="Myanmar Text" panose="020B0502040204020203" pitchFamily="34" charset="0"/>
            </a:endParaRPr>
          </a:p>
          <a:p>
            <a:r>
              <a:rPr lang="en-US" sz="2500" dirty="0"/>
              <a:t>Root Cause Analysis : </a:t>
            </a:r>
            <a:r>
              <a:rPr lang="en-US" sz="2500" dirty="0">
                <a:effectLst/>
                <a:latin typeface="Arial" panose="020B0604020202020204" pitchFamily="34" charset="0"/>
                <a:ea typeface="Calibri" panose="020F0502020204030204" pitchFamily="34" charset="0"/>
                <a:cs typeface="Myanmar Text" panose="020B0502040204020203" pitchFamily="34" charset="0"/>
              </a:rPr>
              <a:t>Root cause are the source of the problem that facing the organization but they are hidden. </a:t>
            </a:r>
            <a:endParaRPr lang="en-US" sz="2500" dirty="0"/>
          </a:p>
          <a:p>
            <a:r>
              <a:rPr lang="en-US" sz="2500" dirty="0">
                <a:effectLst/>
                <a:latin typeface="Arial" panose="020B0604020202020204" pitchFamily="34" charset="0"/>
                <a:ea typeface="Calibri" panose="020F0502020204030204" pitchFamily="34" charset="0"/>
                <a:cs typeface="Myanmar Text" panose="020B0502040204020203" pitchFamily="34" charset="0"/>
              </a:rPr>
              <a:t> </a:t>
            </a:r>
            <a:endParaRPr lang="en-SG" sz="2500" dirty="0"/>
          </a:p>
        </p:txBody>
      </p:sp>
    </p:spTree>
    <p:extLst>
      <p:ext uri="{BB962C8B-B14F-4D97-AF65-F5344CB8AC3E}">
        <p14:creationId xmlns:p14="http://schemas.microsoft.com/office/powerpoint/2010/main" val="394619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97F63A34-3F40-49FB-A6D2-211E212347F1}"/>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76AC8CD3-67E1-4578-B488-C0400D88E083}"/>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4793832D-4923-43E9-B774-F11239B4881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A424413F-689B-4F7E-BC0C-3A569008907E}"/>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975DCC8B-3A4F-402D-8B06-97CC81670981}"/>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FD3FE4A5-63B1-4A0D-8220-27F2752AB27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B272AC55-C0A6-4540-871A-AB126B93F3BE}"/>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pic>
        <p:nvPicPr>
          <p:cNvPr id="10" name="Picture 9">
            <a:extLst>
              <a:ext uri="{FF2B5EF4-FFF2-40B4-BE49-F238E27FC236}">
                <a16:creationId xmlns:a16="http://schemas.microsoft.com/office/drawing/2014/main" id="{57D6E71E-CF4A-4A4B-89E9-4E030215DF4A}"/>
              </a:ext>
            </a:extLst>
          </p:cNvPr>
          <p:cNvPicPr>
            <a:picLocks noChangeAspect="1"/>
          </p:cNvPicPr>
          <p:nvPr/>
        </p:nvPicPr>
        <p:blipFill rotWithShape="1">
          <a:blip r:embed="rId2">
            <a:extLst>
              <a:ext uri="{28A0092B-C50C-407E-A947-70E740481C1C}">
                <a14:useLocalDpi xmlns:a14="http://schemas.microsoft.com/office/drawing/2010/main" val="0"/>
              </a:ext>
            </a:extLst>
          </a:blip>
          <a:srcRect t="1153" r="450" b="959"/>
          <a:stretch/>
        </p:blipFill>
        <p:spPr bwMode="auto">
          <a:xfrm>
            <a:off x="1483971" y="831185"/>
            <a:ext cx="15902124" cy="9170064"/>
          </a:xfrm>
          <a:prstGeom prst="rect">
            <a:avLst/>
          </a:prstGeom>
          <a:ln w="25400" cap="sq" cmpd="thickThin">
            <a:noFill/>
            <a:prstDash val="solid"/>
            <a:miter lim="800000"/>
          </a:ln>
          <a:effectLst>
            <a:innerShdw blurRad="76200">
              <a:srgbClr val="000000"/>
            </a:innerShdw>
          </a:effectLst>
          <a:extLst>
            <a:ext uri="{53640926-AAD7-44D8-BBD7-CCE9431645EC}">
              <a14:shadowObscured xmlns:a14="http://schemas.microsoft.com/office/drawing/2010/main"/>
            </a:ext>
          </a:extLst>
        </p:spPr>
      </p:pic>
      <p:grpSp>
        <p:nvGrpSpPr>
          <p:cNvPr id="11" name="Group 8">
            <a:extLst>
              <a:ext uri="{FF2B5EF4-FFF2-40B4-BE49-F238E27FC236}">
                <a16:creationId xmlns:a16="http://schemas.microsoft.com/office/drawing/2014/main" id="{7393F66C-2B66-4260-BC88-8E1030DE10E6}"/>
              </a:ext>
            </a:extLst>
          </p:cNvPr>
          <p:cNvGrpSpPr/>
          <p:nvPr/>
        </p:nvGrpSpPr>
        <p:grpSpPr>
          <a:xfrm>
            <a:off x="0" y="8805796"/>
            <a:ext cx="1483971" cy="1482648"/>
            <a:chOff x="0" y="0"/>
            <a:chExt cx="1978628" cy="1976865"/>
          </a:xfrm>
        </p:grpSpPr>
        <p:grpSp>
          <p:nvGrpSpPr>
            <p:cNvPr id="12" name="Group 9">
              <a:extLst>
                <a:ext uri="{FF2B5EF4-FFF2-40B4-BE49-F238E27FC236}">
                  <a16:creationId xmlns:a16="http://schemas.microsoft.com/office/drawing/2014/main" id="{415A2FB2-E974-4E57-AD88-881A892AE7CB}"/>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438AE90-D270-4018-93AE-307734B15E7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296567E6-6A63-432A-B263-937648A890B7}"/>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42FEC53C-7C52-4191-A14C-8A7B50F7A0E8}"/>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02FA195B-C7BD-4129-80BE-132B7142DE2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2E3C4FC6-F240-49C7-8BF6-54DAD1631701}"/>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018A2572-8998-43F9-86D1-74D60AB684ED}"/>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17436161-E90E-3109-D0FF-9146B4A6011B}"/>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latin typeface="Open Sauce Bold"/>
                <a:ea typeface="Open Sauce Bold"/>
                <a:cs typeface="Open Sauce Bold"/>
                <a:sym typeface="Open Sauce Bold"/>
              </a:rPr>
              <a:t>Workflow Diagram</a:t>
            </a:r>
          </a:p>
        </p:txBody>
      </p:sp>
    </p:spTree>
    <p:extLst>
      <p:ext uri="{BB962C8B-B14F-4D97-AF65-F5344CB8AC3E}">
        <p14:creationId xmlns:p14="http://schemas.microsoft.com/office/powerpoint/2010/main" val="944015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Group : Documentation</a:t>
            </a:r>
          </a:p>
        </p:txBody>
      </p:sp>
      <p:pic>
        <p:nvPicPr>
          <p:cNvPr id="2" name="Picture 1">
            <a:extLst>
              <a:ext uri="{FF2B5EF4-FFF2-40B4-BE49-F238E27FC236}">
                <a16:creationId xmlns:a16="http://schemas.microsoft.com/office/drawing/2014/main" id="{200FEEF6-2C5A-21EE-3D55-62842DAC9C36}"/>
              </a:ext>
            </a:extLst>
          </p:cNvPr>
          <p:cNvPicPr>
            <a:picLocks noChangeAspect="1"/>
          </p:cNvPicPr>
          <p:nvPr/>
        </p:nvPicPr>
        <p:blipFill>
          <a:blip r:embed="rId2"/>
          <a:stretch>
            <a:fillRect/>
          </a:stretch>
        </p:blipFill>
        <p:spPr>
          <a:xfrm>
            <a:off x="4269825" y="814965"/>
            <a:ext cx="9748349" cy="8657070"/>
          </a:xfrm>
          <a:prstGeom prst="rect">
            <a:avLst/>
          </a:prstGeom>
        </p:spPr>
      </p:pic>
    </p:spTree>
    <p:extLst>
      <p:ext uri="{BB962C8B-B14F-4D97-AF65-F5344CB8AC3E}">
        <p14:creationId xmlns:p14="http://schemas.microsoft.com/office/powerpoint/2010/main" val="2655359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6" y="59161"/>
            <a:ext cx="15494863"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Documentation (Group Report)</a:t>
            </a:r>
          </a:p>
        </p:txBody>
      </p:sp>
      <p:pic>
        <p:nvPicPr>
          <p:cNvPr id="4" name="Picture 3">
            <a:extLst>
              <a:ext uri="{FF2B5EF4-FFF2-40B4-BE49-F238E27FC236}">
                <a16:creationId xmlns:a16="http://schemas.microsoft.com/office/drawing/2014/main" id="{1068D7F6-104A-E2E9-9258-2EA634A65601}"/>
              </a:ext>
            </a:extLst>
          </p:cNvPr>
          <p:cNvPicPr>
            <a:picLocks noChangeAspect="1"/>
          </p:cNvPicPr>
          <p:nvPr/>
        </p:nvPicPr>
        <p:blipFill>
          <a:blip r:embed="rId3"/>
          <a:stretch>
            <a:fillRect/>
          </a:stretch>
        </p:blipFill>
        <p:spPr>
          <a:xfrm>
            <a:off x="2309573" y="900583"/>
            <a:ext cx="6916544" cy="9013651"/>
          </a:xfrm>
          <a:prstGeom prst="rect">
            <a:avLst/>
          </a:prstGeom>
        </p:spPr>
      </p:pic>
      <p:pic>
        <p:nvPicPr>
          <p:cNvPr id="6" name="Picture 5">
            <a:extLst>
              <a:ext uri="{FF2B5EF4-FFF2-40B4-BE49-F238E27FC236}">
                <a16:creationId xmlns:a16="http://schemas.microsoft.com/office/drawing/2014/main" id="{B24E52C7-3ED8-12A4-4DDE-A3394E3D4C75}"/>
              </a:ext>
            </a:extLst>
          </p:cNvPr>
          <p:cNvPicPr>
            <a:picLocks noChangeAspect="1"/>
          </p:cNvPicPr>
          <p:nvPr/>
        </p:nvPicPr>
        <p:blipFill>
          <a:blip r:embed="rId4"/>
          <a:stretch>
            <a:fillRect/>
          </a:stretch>
        </p:blipFill>
        <p:spPr>
          <a:xfrm>
            <a:off x="10157075" y="873299"/>
            <a:ext cx="6392852" cy="9064673"/>
          </a:xfrm>
          <a:prstGeom prst="rect">
            <a:avLst/>
          </a:prstGeom>
        </p:spPr>
      </p:pic>
    </p:spTree>
    <p:extLst>
      <p:ext uri="{BB962C8B-B14F-4D97-AF65-F5344CB8AC3E}">
        <p14:creationId xmlns:p14="http://schemas.microsoft.com/office/powerpoint/2010/main" val="320934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4065" y="8966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2161" y="-390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80678" y="142493"/>
            <a:ext cx="4573650"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Our Project Team </a:t>
            </a:r>
          </a:p>
        </p:txBody>
      </p:sp>
      <p:pic>
        <p:nvPicPr>
          <p:cNvPr id="5" name="Picture 4">
            <a:extLst>
              <a:ext uri="{FF2B5EF4-FFF2-40B4-BE49-F238E27FC236}">
                <a16:creationId xmlns:a16="http://schemas.microsoft.com/office/drawing/2014/main" id="{40442759-7987-5C07-3E4F-C19D51F67BC0}"/>
              </a:ext>
            </a:extLst>
          </p:cNvPr>
          <p:cNvPicPr>
            <a:picLocks noChangeAspect="1"/>
          </p:cNvPicPr>
          <p:nvPr/>
        </p:nvPicPr>
        <p:blipFill>
          <a:blip r:embed="rId3"/>
          <a:stretch>
            <a:fillRect/>
          </a:stretch>
        </p:blipFill>
        <p:spPr>
          <a:xfrm>
            <a:off x="1783105" y="446391"/>
            <a:ext cx="15424217" cy="9589839"/>
          </a:xfrm>
          <a:prstGeom prst="rect">
            <a:avLst/>
          </a:prstGeom>
        </p:spPr>
      </p:pic>
    </p:spTree>
    <p:extLst>
      <p:ext uri="{BB962C8B-B14F-4D97-AF65-F5344CB8AC3E}">
        <p14:creationId xmlns:p14="http://schemas.microsoft.com/office/powerpoint/2010/main" val="426082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6" y="59161"/>
            <a:ext cx="15494863"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Documentation (Group Report)</a:t>
            </a:r>
          </a:p>
        </p:txBody>
      </p:sp>
      <p:pic>
        <p:nvPicPr>
          <p:cNvPr id="13" name="Picture 12">
            <a:extLst>
              <a:ext uri="{FF2B5EF4-FFF2-40B4-BE49-F238E27FC236}">
                <a16:creationId xmlns:a16="http://schemas.microsoft.com/office/drawing/2014/main" id="{E3A10689-67F9-65F9-2436-D3FB2306C384}"/>
              </a:ext>
            </a:extLst>
          </p:cNvPr>
          <p:cNvPicPr>
            <a:picLocks noChangeAspect="1"/>
          </p:cNvPicPr>
          <p:nvPr/>
        </p:nvPicPr>
        <p:blipFill>
          <a:blip r:embed="rId3"/>
          <a:stretch>
            <a:fillRect/>
          </a:stretch>
        </p:blipFill>
        <p:spPr>
          <a:xfrm>
            <a:off x="2822824" y="873301"/>
            <a:ext cx="6273151" cy="9070802"/>
          </a:xfrm>
          <a:prstGeom prst="rect">
            <a:avLst/>
          </a:prstGeom>
        </p:spPr>
      </p:pic>
      <p:pic>
        <p:nvPicPr>
          <p:cNvPr id="7" name="Picture 6">
            <a:extLst>
              <a:ext uri="{FF2B5EF4-FFF2-40B4-BE49-F238E27FC236}">
                <a16:creationId xmlns:a16="http://schemas.microsoft.com/office/drawing/2014/main" id="{87382188-6E7C-1282-2537-0525C9D429BE}"/>
              </a:ext>
            </a:extLst>
          </p:cNvPr>
          <p:cNvPicPr>
            <a:picLocks noChangeAspect="1"/>
          </p:cNvPicPr>
          <p:nvPr/>
        </p:nvPicPr>
        <p:blipFill>
          <a:blip r:embed="rId4"/>
          <a:stretch>
            <a:fillRect/>
          </a:stretch>
        </p:blipFill>
        <p:spPr>
          <a:xfrm>
            <a:off x="9944929" y="873299"/>
            <a:ext cx="6433755" cy="9070801"/>
          </a:xfrm>
          <a:prstGeom prst="rect">
            <a:avLst/>
          </a:prstGeom>
        </p:spPr>
      </p:pic>
    </p:spTree>
    <p:extLst>
      <p:ext uri="{BB962C8B-B14F-4D97-AF65-F5344CB8AC3E}">
        <p14:creationId xmlns:p14="http://schemas.microsoft.com/office/powerpoint/2010/main" val="406139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45736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Group : Front End</a:t>
            </a:r>
          </a:p>
        </p:txBody>
      </p:sp>
      <p:pic>
        <p:nvPicPr>
          <p:cNvPr id="2" name="Picture 1">
            <a:extLst>
              <a:ext uri="{FF2B5EF4-FFF2-40B4-BE49-F238E27FC236}">
                <a16:creationId xmlns:a16="http://schemas.microsoft.com/office/drawing/2014/main" id="{CDAA7EEE-EF3E-467E-FF93-0D661CC1A7C0}"/>
              </a:ext>
            </a:extLst>
          </p:cNvPr>
          <p:cNvPicPr>
            <a:picLocks noChangeAspect="1"/>
          </p:cNvPicPr>
          <p:nvPr/>
        </p:nvPicPr>
        <p:blipFill>
          <a:blip r:embed="rId2"/>
          <a:stretch>
            <a:fillRect/>
          </a:stretch>
        </p:blipFill>
        <p:spPr>
          <a:xfrm>
            <a:off x="3858310" y="688109"/>
            <a:ext cx="10571380" cy="9163082"/>
          </a:xfrm>
          <a:prstGeom prst="rect">
            <a:avLst/>
          </a:prstGeom>
        </p:spPr>
      </p:pic>
    </p:spTree>
    <p:extLst>
      <p:ext uri="{BB962C8B-B14F-4D97-AF65-F5344CB8AC3E}">
        <p14:creationId xmlns:p14="http://schemas.microsoft.com/office/powerpoint/2010/main" val="1293691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2B7198-9483-32D2-763C-728A1F431B65}"/>
            </a:ext>
          </a:extLst>
        </p:cNvPr>
        <p:cNvGrpSpPr/>
        <p:nvPr/>
      </p:nvGrpSpPr>
      <p:grpSpPr>
        <a:xfrm>
          <a:off x="0" y="0"/>
          <a:ext cx="0" cy="0"/>
          <a:chOff x="0" y="0"/>
          <a:chExt cx="0" cy="0"/>
        </a:xfrm>
      </p:grpSpPr>
      <p:grpSp>
        <p:nvGrpSpPr>
          <p:cNvPr id="3" name="Group 8">
            <a:extLst>
              <a:ext uri="{FF2B5EF4-FFF2-40B4-BE49-F238E27FC236}">
                <a16:creationId xmlns:a16="http://schemas.microsoft.com/office/drawing/2014/main" id="{D2C29D91-6081-CB50-9E9D-11E96A43AC02}"/>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C1EE190E-B44C-1801-A3FA-F1BB7D4CAF01}"/>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8E285DDB-18F5-DDF9-AFA8-179C41D7BF0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D7E94C20-35A8-4A43-B9EA-8783A8276BE7}"/>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D74B7CD0-D9CB-5504-C7F7-3BC8FB3EE810}"/>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11E7059F-A650-2B01-2A63-B594A385879D}"/>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0A0687EF-490D-E7B6-E479-1760F8CE5F74}"/>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12FC2C23-D924-5A52-98E6-43C0895982A0}"/>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3AE1E90E-E0B9-A8D8-00A8-30B52339F76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07139472-C4DF-5D05-6A16-90D2A1057E7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FA9D121A-1D32-DE5D-B529-48635EBB492D}"/>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AA81EFDD-54A4-8809-9203-E74C501458FE}"/>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D491928E-CDE3-509E-D695-43B6C716DF8A}"/>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2A0E3EAD-814C-DB8B-7EF2-51A7B3E1D36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22C25D0F-22FC-3C5E-0BE3-46D772E3A221}"/>
              </a:ext>
            </a:extLst>
          </p:cNvPr>
          <p:cNvSpPr txBox="1"/>
          <p:nvPr/>
        </p:nvSpPr>
        <p:spPr>
          <a:xfrm>
            <a:off x="7574468" y="3883663"/>
            <a:ext cx="3139064"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UI / UX Design </a:t>
            </a:r>
          </a:p>
        </p:txBody>
      </p:sp>
    </p:spTree>
    <p:extLst>
      <p:ext uri="{BB962C8B-B14F-4D97-AF65-F5344CB8AC3E}">
        <p14:creationId xmlns:p14="http://schemas.microsoft.com/office/powerpoint/2010/main" val="2014061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0276E3-936A-12B4-149E-FE0F632F34B0}"/>
            </a:ext>
          </a:extLst>
        </p:cNvPr>
        <p:cNvGrpSpPr/>
        <p:nvPr/>
      </p:nvGrpSpPr>
      <p:grpSpPr>
        <a:xfrm>
          <a:off x="0" y="0"/>
          <a:ext cx="0" cy="0"/>
          <a:chOff x="0" y="0"/>
          <a:chExt cx="0" cy="0"/>
        </a:xfrm>
      </p:grpSpPr>
      <p:grpSp>
        <p:nvGrpSpPr>
          <p:cNvPr id="3" name="Group 8">
            <a:extLst>
              <a:ext uri="{FF2B5EF4-FFF2-40B4-BE49-F238E27FC236}">
                <a16:creationId xmlns:a16="http://schemas.microsoft.com/office/drawing/2014/main" id="{ABE5933A-08C4-037E-ED68-8B3ED3C2E96D}"/>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D98C53E0-6EAB-3458-E7B4-5F88CC81453A}"/>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2FB6066B-8B30-E455-EEF8-E886E7F3C5B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0A326605-8630-B7B9-2C3C-76FCCC04E5B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ED056EAB-846C-8CF9-4622-51B6C0D20E47}"/>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4098C3B-447D-241F-85A7-72B1905131BD}"/>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00DC6F61-CFC1-7223-C758-4756F7B76B9A}"/>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DCEB2A72-2BC1-24E5-95E9-28975675E907}"/>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9B468B8C-99FA-6EE6-DF1C-4BC56D2B266C}"/>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69960687-16BC-E9FE-2956-051B5D72963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D9505AB1-0021-B527-4E55-135591271A24}"/>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8358A691-AE30-7824-222C-FC5193C60E14}"/>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DA904679-B479-A688-2DEC-B6C18BC770DB}"/>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21CD5039-3A0A-3D07-2C2E-5B799C7057DE}"/>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425AC751-CA16-2ACA-1550-74960D59F90E}"/>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pic>
        <p:nvPicPr>
          <p:cNvPr id="24" name="Picture 23" descr="A screenshot of a social media page&#10;&#10;AI-generated content may be incorrect.">
            <a:extLst>
              <a:ext uri="{FF2B5EF4-FFF2-40B4-BE49-F238E27FC236}">
                <a16:creationId xmlns:a16="http://schemas.microsoft.com/office/drawing/2014/main" id="{89AB9CBD-CFEA-C143-7ED7-E3FE47074399}"/>
              </a:ext>
            </a:extLst>
          </p:cNvPr>
          <p:cNvPicPr>
            <a:picLocks noChangeAspect="1"/>
          </p:cNvPicPr>
          <p:nvPr/>
        </p:nvPicPr>
        <p:blipFill>
          <a:blip r:embed="rId2"/>
          <a:stretch>
            <a:fillRect/>
          </a:stretch>
        </p:blipFill>
        <p:spPr>
          <a:xfrm>
            <a:off x="1027050" y="1679748"/>
            <a:ext cx="7659750" cy="4188849"/>
          </a:xfrm>
          <a:prstGeom prst="rect">
            <a:avLst/>
          </a:prstGeom>
          <a:ln>
            <a:solidFill>
              <a:schemeClr val="tx1"/>
            </a:solidFill>
          </a:ln>
        </p:spPr>
      </p:pic>
      <p:pic>
        <p:nvPicPr>
          <p:cNvPr id="20" name="Picture 19" descr="A screen shot of a computer&#10;&#10;AI-generated content may be incorrect.">
            <a:extLst>
              <a:ext uri="{FF2B5EF4-FFF2-40B4-BE49-F238E27FC236}">
                <a16:creationId xmlns:a16="http://schemas.microsoft.com/office/drawing/2014/main" id="{CC94AE25-5426-2C2A-9E92-43C58C353146}"/>
              </a:ext>
            </a:extLst>
          </p:cNvPr>
          <p:cNvPicPr>
            <a:picLocks noChangeAspect="1"/>
          </p:cNvPicPr>
          <p:nvPr/>
        </p:nvPicPr>
        <p:blipFill>
          <a:blip r:embed="rId3"/>
          <a:stretch>
            <a:fillRect/>
          </a:stretch>
        </p:blipFill>
        <p:spPr>
          <a:xfrm>
            <a:off x="9320928" y="1679748"/>
            <a:ext cx="8065167" cy="4156328"/>
          </a:xfrm>
          <a:prstGeom prst="rect">
            <a:avLst/>
          </a:prstGeom>
          <a:ln>
            <a:solidFill>
              <a:schemeClr val="tx1"/>
            </a:solidFill>
          </a:ln>
        </p:spPr>
      </p:pic>
      <p:pic>
        <p:nvPicPr>
          <p:cNvPr id="26" name="Picture 25" descr="A group of people in the air&#10;&#10;AI-generated content may be incorrect.">
            <a:extLst>
              <a:ext uri="{FF2B5EF4-FFF2-40B4-BE49-F238E27FC236}">
                <a16:creationId xmlns:a16="http://schemas.microsoft.com/office/drawing/2014/main" id="{CA982616-3F55-4CB2-D143-31B74B549031}"/>
              </a:ext>
            </a:extLst>
          </p:cNvPr>
          <p:cNvPicPr>
            <a:picLocks noChangeAspect="1"/>
          </p:cNvPicPr>
          <p:nvPr/>
        </p:nvPicPr>
        <p:blipFill>
          <a:blip r:embed="rId4"/>
          <a:stretch>
            <a:fillRect/>
          </a:stretch>
        </p:blipFill>
        <p:spPr>
          <a:xfrm>
            <a:off x="1027050" y="5934472"/>
            <a:ext cx="7659750" cy="3780488"/>
          </a:xfrm>
          <a:prstGeom prst="rect">
            <a:avLst/>
          </a:prstGeom>
          <a:ln>
            <a:solidFill>
              <a:schemeClr val="tx1"/>
            </a:solidFill>
          </a:ln>
        </p:spPr>
      </p:pic>
      <p:sp>
        <p:nvSpPr>
          <p:cNvPr id="28" name="TextBox 27">
            <a:extLst>
              <a:ext uri="{FF2B5EF4-FFF2-40B4-BE49-F238E27FC236}">
                <a16:creationId xmlns:a16="http://schemas.microsoft.com/office/drawing/2014/main" id="{AC37845A-E543-C667-6F3B-9A1AB76391A4}"/>
              </a:ext>
            </a:extLst>
          </p:cNvPr>
          <p:cNvSpPr txBox="1"/>
          <p:nvPr/>
        </p:nvSpPr>
        <p:spPr>
          <a:xfrm>
            <a:off x="901905" y="1003224"/>
            <a:ext cx="9889882" cy="467630"/>
          </a:xfrm>
          <a:prstGeom prst="rect">
            <a:avLst/>
          </a:prstGeom>
          <a:noFill/>
        </p:spPr>
        <p:txBody>
          <a:bodyPr wrap="square">
            <a:spAutoFit/>
          </a:bodyPr>
          <a:lstStyle/>
          <a:p>
            <a:pPr lvl="0" algn="l">
              <a:lnSpc>
                <a:spcPts val="2880"/>
              </a:lnSpc>
              <a:spcBef>
                <a:spcPct val="0"/>
              </a:spcBef>
            </a:pPr>
            <a:r>
              <a:rPr lang="en-US" sz="2800" dirty="0"/>
              <a:t>Focus on modern design for </a:t>
            </a:r>
            <a:r>
              <a:rPr lang="en-US" sz="2800" b="1" dirty="0"/>
              <a:t>user-centered </a:t>
            </a:r>
            <a:r>
              <a:rPr lang="en-US" sz="2800" dirty="0"/>
              <a:t>and </a:t>
            </a:r>
            <a:r>
              <a:rPr lang="en-US" sz="2800" b="1" dirty="0"/>
              <a:t>easy navigation</a:t>
            </a:r>
            <a:r>
              <a:rPr lang="en-US" sz="2000" dirty="0"/>
              <a:t>.</a:t>
            </a:r>
          </a:p>
        </p:txBody>
      </p:sp>
      <p:pic>
        <p:nvPicPr>
          <p:cNvPr id="31" name="Picture 30">
            <a:extLst>
              <a:ext uri="{FF2B5EF4-FFF2-40B4-BE49-F238E27FC236}">
                <a16:creationId xmlns:a16="http://schemas.microsoft.com/office/drawing/2014/main" id="{886F2539-2C02-A80B-B8B4-C79B346CD7FA}"/>
              </a:ext>
            </a:extLst>
          </p:cNvPr>
          <p:cNvPicPr>
            <a:picLocks noChangeAspect="1"/>
          </p:cNvPicPr>
          <p:nvPr/>
        </p:nvPicPr>
        <p:blipFill>
          <a:blip r:embed="rId5"/>
          <a:stretch>
            <a:fillRect/>
          </a:stretch>
        </p:blipFill>
        <p:spPr>
          <a:xfrm>
            <a:off x="9320928" y="5901951"/>
            <a:ext cx="8065166" cy="3813009"/>
          </a:xfrm>
          <a:prstGeom prst="rect">
            <a:avLst/>
          </a:prstGeom>
          <a:ln>
            <a:solidFill>
              <a:schemeClr val="tx1"/>
            </a:solidFill>
          </a:ln>
        </p:spPr>
      </p:pic>
    </p:spTree>
    <p:extLst>
      <p:ext uri="{BB962C8B-B14F-4D97-AF65-F5344CB8AC3E}">
        <p14:creationId xmlns:p14="http://schemas.microsoft.com/office/powerpoint/2010/main" val="2948526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sp>
        <p:nvSpPr>
          <p:cNvPr id="22" name="TextBox 21">
            <a:extLst>
              <a:ext uri="{FF2B5EF4-FFF2-40B4-BE49-F238E27FC236}">
                <a16:creationId xmlns:a16="http://schemas.microsoft.com/office/drawing/2014/main" id="{650E6C46-5561-57E3-FA05-4685823CDD12}"/>
              </a:ext>
            </a:extLst>
          </p:cNvPr>
          <p:cNvSpPr txBox="1"/>
          <p:nvPr/>
        </p:nvSpPr>
        <p:spPr>
          <a:xfrm>
            <a:off x="901905" y="1390057"/>
            <a:ext cx="16050148" cy="479618"/>
          </a:xfrm>
          <a:prstGeom prst="rect">
            <a:avLst/>
          </a:prstGeom>
          <a:noFill/>
        </p:spPr>
        <p:txBody>
          <a:bodyPr wrap="square">
            <a:spAutoFit/>
          </a:bodyPr>
          <a:lstStyle/>
          <a:p>
            <a:pPr lvl="0" algn="l">
              <a:lnSpc>
                <a:spcPts val="2880"/>
              </a:lnSpc>
              <a:spcBef>
                <a:spcPct val="0"/>
              </a:spcBef>
            </a:pPr>
            <a:r>
              <a:rPr lang="en-US" sz="3200" dirty="0"/>
              <a:t>Followed </a:t>
            </a:r>
            <a:r>
              <a:rPr lang="en-US" sz="3200" b="1" dirty="0"/>
              <a:t>Nielsen’s Usability Heuristics (1995)</a:t>
            </a:r>
            <a:endParaRPr lang="en-US" sz="3200" dirty="0"/>
          </a:p>
        </p:txBody>
      </p:sp>
      <p:pic>
        <p:nvPicPr>
          <p:cNvPr id="2" name="Picture 1">
            <a:extLst>
              <a:ext uri="{FF2B5EF4-FFF2-40B4-BE49-F238E27FC236}">
                <a16:creationId xmlns:a16="http://schemas.microsoft.com/office/drawing/2014/main" id="{24FB4A36-78ED-8363-03FE-5E56A780F08E}"/>
              </a:ext>
            </a:extLst>
          </p:cNvPr>
          <p:cNvPicPr>
            <a:picLocks noChangeAspect="1"/>
          </p:cNvPicPr>
          <p:nvPr/>
        </p:nvPicPr>
        <p:blipFill>
          <a:blip r:embed="rId2"/>
          <a:stretch>
            <a:fillRect/>
          </a:stretch>
        </p:blipFill>
        <p:spPr>
          <a:xfrm>
            <a:off x="901905" y="2013311"/>
            <a:ext cx="8471967" cy="5503376"/>
          </a:xfrm>
          <a:prstGeom prst="rect">
            <a:avLst/>
          </a:prstGeom>
        </p:spPr>
      </p:pic>
      <p:pic>
        <p:nvPicPr>
          <p:cNvPr id="10" name="Picture 9">
            <a:extLst>
              <a:ext uri="{FF2B5EF4-FFF2-40B4-BE49-F238E27FC236}">
                <a16:creationId xmlns:a16="http://schemas.microsoft.com/office/drawing/2014/main" id="{E568A7E0-0F41-2DAE-0FCC-DE7FCDF641DF}"/>
              </a:ext>
            </a:extLst>
          </p:cNvPr>
          <p:cNvPicPr>
            <a:picLocks noChangeAspect="1"/>
          </p:cNvPicPr>
          <p:nvPr/>
        </p:nvPicPr>
        <p:blipFill>
          <a:blip r:embed="rId3"/>
          <a:stretch>
            <a:fillRect/>
          </a:stretch>
        </p:blipFill>
        <p:spPr>
          <a:xfrm>
            <a:off x="9579406" y="1893700"/>
            <a:ext cx="8652968" cy="5875144"/>
          </a:xfrm>
          <a:prstGeom prst="rect">
            <a:avLst/>
          </a:prstGeom>
        </p:spPr>
      </p:pic>
    </p:spTree>
    <p:extLst>
      <p:ext uri="{BB962C8B-B14F-4D97-AF65-F5344CB8AC3E}">
        <p14:creationId xmlns:p14="http://schemas.microsoft.com/office/powerpoint/2010/main" val="175439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AA3FE1-284C-45E2-8D5F-B0EA2C47F1BD}"/>
            </a:ext>
          </a:extLst>
        </p:cNvPr>
        <p:cNvGrpSpPr/>
        <p:nvPr/>
      </p:nvGrpSpPr>
      <p:grpSpPr>
        <a:xfrm>
          <a:off x="0" y="0"/>
          <a:ext cx="0" cy="0"/>
          <a:chOff x="0" y="0"/>
          <a:chExt cx="0" cy="0"/>
        </a:xfrm>
      </p:grpSpPr>
      <p:grpSp>
        <p:nvGrpSpPr>
          <p:cNvPr id="3" name="Group 8">
            <a:extLst>
              <a:ext uri="{FF2B5EF4-FFF2-40B4-BE49-F238E27FC236}">
                <a16:creationId xmlns:a16="http://schemas.microsoft.com/office/drawing/2014/main" id="{33BC7ADB-1BDF-9D0C-EDB7-41CCE3999D51}"/>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9B7C989D-3097-001F-0C30-7F707DDF7639}"/>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EF7B3BF3-6AA6-673A-A72F-F06400E6EFE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CBEBF58D-2E19-4D8D-300B-891A72BE9B79}"/>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46824A7E-44FB-AD8B-2254-7087E2F74CF9}"/>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1D0935D8-D210-E102-9714-F9ADE7668D95}"/>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2D215609-17E9-50CB-B0F9-9D47D74F2289}"/>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BF632B81-E3C1-7BBD-E435-145C1749712D}"/>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821AC54E-EFE4-05E2-E9D6-4955F5A856CD}"/>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8D22F23C-53E0-D1EA-BA4D-DFDDE52F435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085ACC93-93C6-BC0D-B015-BD6BAB6507E7}"/>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E3C6069F-D957-CCBC-AED4-F014D165D22E}"/>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DD9CDEA8-405A-C340-21FA-DE993434EEBD}"/>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0E02FCE2-D473-BBBE-BF10-C5EFA4CB542D}"/>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2CED40A3-B8F1-68F8-D9E6-6F46B4240FCE}"/>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sp>
        <p:nvSpPr>
          <p:cNvPr id="2" name="TextBox 1">
            <a:extLst>
              <a:ext uri="{FF2B5EF4-FFF2-40B4-BE49-F238E27FC236}">
                <a16:creationId xmlns:a16="http://schemas.microsoft.com/office/drawing/2014/main" id="{6B4857BB-D0A7-510C-7D88-8F4AB8220D56}"/>
              </a:ext>
            </a:extLst>
          </p:cNvPr>
          <p:cNvSpPr txBox="1"/>
          <p:nvPr/>
        </p:nvSpPr>
        <p:spPr>
          <a:xfrm>
            <a:off x="1483971" y="9014834"/>
            <a:ext cx="13673371" cy="479618"/>
          </a:xfrm>
          <a:prstGeom prst="rect">
            <a:avLst/>
          </a:prstGeom>
          <a:noFill/>
        </p:spPr>
        <p:txBody>
          <a:bodyPr wrap="square">
            <a:spAutoFit/>
          </a:bodyPr>
          <a:lstStyle/>
          <a:p>
            <a:pPr marL="342900" lvl="0" indent="-342900" algn="l">
              <a:lnSpc>
                <a:spcPts val="2880"/>
              </a:lnSpc>
              <a:spcBef>
                <a:spcPct val="0"/>
              </a:spcBef>
              <a:buFont typeface="Wingdings" panose="05000000000000000000" pitchFamily="2" charset="2"/>
              <a:buChar char="q"/>
            </a:pPr>
            <a:r>
              <a:rPr lang="en-US" sz="3200" dirty="0"/>
              <a:t>Wireframe Examples</a:t>
            </a:r>
            <a:r>
              <a:rPr lang="en-US" sz="2000" dirty="0"/>
              <a:t>.</a:t>
            </a:r>
          </a:p>
        </p:txBody>
      </p:sp>
      <p:pic>
        <p:nvPicPr>
          <p:cNvPr id="20" name="Picture 19">
            <a:extLst>
              <a:ext uri="{FF2B5EF4-FFF2-40B4-BE49-F238E27FC236}">
                <a16:creationId xmlns:a16="http://schemas.microsoft.com/office/drawing/2014/main" id="{30F76C27-96FF-8D52-15BC-424AFBD8609B}"/>
              </a:ext>
            </a:extLst>
          </p:cNvPr>
          <p:cNvPicPr>
            <a:picLocks noChangeAspect="1"/>
          </p:cNvPicPr>
          <p:nvPr/>
        </p:nvPicPr>
        <p:blipFill>
          <a:blip r:embed="rId2"/>
          <a:stretch>
            <a:fillRect/>
          </a:stretch>
        </p:blipFill>
        <p:spPr>
          <a:xfrm>
            <a:off x="1027050" y="1181383"/>
            <a:ext cx="8219931" cy="6977934"/>
          </a:xfrm>
          <a:prstGeom prst="rect">
            <a:avLst/>
          </a:prstGeom>
        </p:spPr>
      </p:pic>
      <p:pic>
        <p:nvPicPr>
          <p:cNvPr id="24" name="Picture 23">
            <a:extLst>
              <a:ext uri="{FF2B5EF4-FFF2-40B4-BE49-F238E27FC236}">
                <a16:creationId xmlns:a16="http://schemas.microsoft.com/office/drawing/2014/main" id="{2E450DAA-F202-6A16-686C-71985833102B}"/>
              </a:ext>
            </a:extLst>
          </p:cNvPr>
          <p:cNvPicPr>
            <a:picLocks noChangeAspect="1"/>
          </p:cNvPicPr>
          <p:nvPr/>
        </p:nvPicPr>
        <p:blipFill>
          <a:blip r:embed="rId3"/>
          <a:stretch>
            <a:fillRect/>
          </a:stretch>
        </p:blipFill>
        <p:spPr>
          <a:xfrm>
            <a:off x="9377838" y="1181383"/>
            <a:ext cx="8429715" cy="6977934"/>
          </a:xfrm>
          <a:prstGeom prst="rect">
            <a:avLst/>
          </a:prstGeom>
        </p:spPr>
      </p:pic>
    </p:spTree>
    <p:extLst>
      <p:ext uri="{BB962C8B-B14F-4D97-AF65-F5344CB8AC3E}">
        <p14:creationId xmlns:p14="http://schemas.microsoft.com/office/powerpoint/2010/main" val="1940942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72EA7A-3488-203E-60DA-51B99CF1FD36}"/>
            </a:ext>
          </a:extLst>
        </p:cNvPr>
        <p:cNvGrpSpPr/>
        <p:nvPr/>
      </p:nvGrpSpPr>
      <p:grpSpPr>
        <a:xfrm>
          <a:off x="0" y="0"/>
          <a:ext cx="0" cy="0"/>
          <a:chOff x="0" y="0"/>
          <a:chExt cx="0" cy="0"/>
        </a:xfrm>
      </p:grpSpPr>
      <p:grpSp>
        <p:nvGrpSpPr>
          <p:cNvPr id="3" name="Group 8">
            <a:extLst>
              <a:ext uri="{FF2B5EF4-FFF2-40B4-BE49-F238E27FC236}">
                <a16:creationId xmlns:a16="http://schemas.microsoft.com/office/drawing/2014/main" id="{E01B5D3D-518B-622D-36F1-461439FA21FC}"/>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0B8CFBA1-FA3F-922C-DBD5-9CA3FD8213EA}"/>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99306B01-2109-3802-5FC1-D9BBB94301C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2391FA5A-96E3-EE3A-0952-18CD4EB73EE8}"/>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57BBAF7C-9A80-5A43-3C5A-7B09DD8E3875}"/>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452F2047-69EB-CC5C-2E0E-3157490DBCF5}"/>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7C1946BB-6105-C666-F8EE-0E971FC8681D}"/>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44748678-9C47-EE88-7892-C0E8EC61C67D}"/>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C56424DD-7CB1-61D2-CF3D-CF4B0DEE1C07}"/>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3B5E83DA-3906-6C83-276B-8DECF47D1F8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0F2CC8FE-70A7-632D-18D3-4C768C2CFDCB}"/>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400F3969-1891-3507-4DDE-CDF88D75B046}"/>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3925A452-62B8-925B-63B9-C3841D234066}"/>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8F04BFBA-4391-C0F3-7F85-2FA78D78FD15}"/>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EEF36AA1-E56D-046D-5942-114BDDFEBD66}"/>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sp>
        <p:nvSpPr>
          <p:cNvPr id="2" name="TextBox 1">
            <a:extLst>
              <a:ext uri="{FF2B5EF4-FFF2-40B4-BE49-F238E27FC236}">
                <a16:creationId xmlns:a16="http://schemas.microsoft.com/office/drawing/2014/main" id="{12EA2B95-1BC8-0B47-8ADE-0E2BCA74369B}"/>
              </a:ext>
            </a:extLst>
          </p:cNvPr>
          <p:cNvSpPr txBox="1"/>
          <p:nvPr/>
        </p:nvSpPr>
        <p:spPr>
          <a:xfrm>
            <a:off x="864038" y="7356647"/>
            <a:ext cx="6513155" cy="479618"/>
          </a:xfrm>
          <a:prstGeom prst="rect">
            <a:avLst/>
          </a:prstGeom>
          <a:noFill/>
        </p:spPr>
        <p:txBody>
          <a:bodyPr wrap="square">
            <a:spAutoFit/>
          </a:bodyPr>
          <a:lstStyle/>
          <a:p>
            <a:pPr marL="342900" lvl="0" indent="-342900" algn="l">
              <a:lnSpc>
                <a:spcPts val="2880"/>
              </a:lnSpc>
              <a:spcBef>
                <a:spcPct val="0"/>
              </a:spcBef>
              <a:buFont typeface="Wingdings" panose="05000000000000000000" pitchFamily="2" charset="2"/>
              <a:buChar char="q"/>
            </a:pPr>
            <a:r>
              <a:rPr lang="en-US" sz="3200" dirty="0"/>
              <a:t>Student Dashboard Major Highlight</a:t>
            </a:r>
            <a:endParaRPr lang="en-US" sz="2000" dirty="0"/>
          </a:p>
        </p:txBody>
      </p:sp>
      <p:pic>
        <p:nvPicPr>
          <p:cNvPr id="20" name="Picture 19">
            <a:extLst>
              <a:ext uri="{FF2B5EF4-FFF2-40B4-BE49-F238E27FC236}">
                <a16:creationId xmlns:a16="http://schemas.microsoft.com/office/drawing/2014/main" id="{D5AD7431-7D88-F9A8-8950-AA1F2C4E9426}"/>
              </a:ext>
            </a:extLst>
          </p:cNvPr>
          <p:cNvPicPr>
            <a:picLocks noChangeAspect="1"/>
          </p:cNvPicPr>
          <p:nvPr/>
        </p:nvPicPr>
        <p:blipFill>
          <a:blip r:embed="rId2"/>
          <a:stretch>
            <a:fillRect/>
          </a:stretch>
        </p:blipFill>
        <p:spPr>
          <a:xfrm>
            <a:off x="1027050" y="1212734"/>
            <a:ext cx="8659391" cy="5619288"/>
          </a:xfrm>
          <a:prstGeom prst="rect">
            <a:avLst/>
          </a:prstGeom>
          <a:ln>
            <a:solidFill>
              <a:schemeClr val="tx1"/>
            </a:solidFill>
          </a:ln>
        </p:spPr>
      </p:pic>
      <p:sp>
        <p:nvSpPr>
          <p:cNvPr id="21" name="Rectangle: Rounded Corners 20">
            <a:extLst>
              <a:ext uri="{FF2B5EF4-FFF2-40B4-BE49-F238E27FC236}">
                <a16:creationId xmlns:a16="http://schemas.microsoft.com/office/drawing/2014/main" id="{30AA38A7-BBBD-9239-51B3-0E17274A39A8}"/>
              </a:ext>
            </a:extLst>
          </p:cNvPr>
          <p:cNvSpPr/>
          <p:nvPr/>
        </p:nvSpPr>
        <p:spPr>
          <a:xfrm>
            <a:off x="2526224" y="1999280"/>
            <a:ext cx="7051729" cy="1549831"/>
          </a:xfrm>
          <a:prstGeom prst="roundRect">
            <a:avLst/>
          </a:prstGeom>
          <a:noFill/>
          <a:ln w="571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9E31F72-FB31-476E-47C9-13B1FD1AC77D}"/>
              </a:ext>
            </a:extLst>
          </p:cNvPr>
          <p:cNvPicPr>
            <a:picLocks noChangeAspect="1"/>
          </p:cNvPicPr>
          <p:nvPr/>
        </p:nvPicPr>
        <p:blipFill>
          <a:blip r:embed="rId3"/>
          <a:stretch>
            <a:fillRect/>
          </a:stretch>
        </p:blipFill>
        <p:spPr>
          <a:xfrm>
            <a:off x="9892790" y="1181384"/>
            <a:ext cx="8005200" cy="5650638"/>
          </a:xfrm>
          <a:prstGeom prst="rect">
            <a:avLst/>
          </a:prstGeom>
        </p:spPr>
      </p:pic>
      <p:sp>
        <p:nvSpPr>
          <p:cNvPr id="25" name="Rectangle: Rounded Corners 24">
            <a:extLst>
              <a:ext uri="{FF2B5EF4-FFF2-40B4-BE49-F238E27FC236}">
                <a16:creationId xmlns:a16="http://schemas.microsoft.com/office/drawing/2014/main" id="{292BB413-8EC1-6BF4-070E-DA4BA3102D7B}"/>
              </a:ext>
            </a:extLst>
          </p:cNvPr>
          <p:cNvSpPr/>
          <p:nvPr/>
        </p:nvSpPr>
        <p:spPr>
          <a:xfrm>
            <a:off x="16598686" y="3081579"/>
            <a:ext cx="1229236" cy="3489702"/>
          </a:xfrm>
          <a:prstGeom prst="roundRect">
            <a:avLst/>
          </a:prstGeom>
          <a:noFill/>
          <a:ln w="571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4803215-F309-409C-0600-1E2D3F959E64}"/>
              </a:ext>
            </a:extLst>
          </p:cNvPr>
          <p:cNvSpPr/>
          <p:nvPr/>
        </p:nvSpPr>
        <p:spPr>
          <a:xfrm>
            <a:off x="11299548" y="2061275"/>
            <a:ext cx="6528374" cy="1020304"/>
          </a:xfrm>
          <a:prstGeom prst="roundRect">
            <a:avLst/>
          </a:prstGeom>
          <a:noFill/>
          <a:ln w="571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9AE0ADE-D16E-C4D0-B9AA-E7796AAB03DD}"/>
              </a:ext>
            </a:extLst>
          </p:cNvPr>
          <p:cNvSpPr txBox="1"/>
          <p:nvPr/>
        </p:nvSpPr>
        <p:spPr>
          <a:xfrm>
            <a:off x="9892790" y="7356647"/>
            <a:ext cx="7310329" cy="479618"/>
          </a:xfrm>
          <a:prstGeom prst="rect">
            <a:avLst/>
          </a:prstGeom>
          <a:noFill/>
        </p:spPr>
        <p:txBody>
          <a:bodyPr wrap="square">
            <a:spAutoFit/>
          </a:bodyPr>
          <a:lstStyle/>
          <a:p>
            <a:pPr marL="342900" lvl="0" indent="-342900" algn="l">
              <a:lnSpc>
                <a:spcPts val="2880"/>
              </a:lnSpc>
              <a:spcBef>
                <a:spcPct val="0"/>
              </a:spcBef>
              <a:buFont typeface="Wingdings" panose="05000000000000000000" pitchFamily="2" charset="2"/>
              <a:buChar char="q"/>
            </a:pPr>
            <a:r>
              <a:rPr lang="en-US" sz="3200" dirty="0"/>
              <a:t>Coordinator Dashboard Major Highlight</a:t>
            </a:r>
            <a:endParaRPr lang="en-US" sz="2000" dirty="0"/>
          </a:p>
        </p:txBody>
      </p:sp>
    </p:spTree>
    <p:extLst>
      <p:ext uri="{BB962C8B-B14F-4D97-AF65-F5344CB8AC3E}">
        <p14:creationId xmlns:p14="http://schemas.microsoft.com/office/powerpoint/2010/main" val="1238693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DF77DF-E924-A8BA-4A26-7C7E3D1A6128}"/>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804FAF89-38D9-B669-60BD-718FEB5E0E38}"/>
              </a:ext>
            </a:extLst>
          </p:cNvPr>
          <p:cNvPicPr>
            <a:picLocks noChangeAspect="1"/>
          </p:cNvPicPr>
          <p:nvPr/>
        </p:nvPicPr>
        <p:blipFill>
          <a:blip r:embed="rId2"/>
          <a:stretch>
            <a:fillRect/>
          </a:stretch>
        </p:blipFill>
        <p:spPr>
          <a:xfrm>
            <a:off x="1027050" y="1085067"/>
            <a:ext cx="12980780" cy="7280720"/>
          </a:xfrm>
          <a:prstGeom prst="rect">
            <a:avLst/>
          </a:prstGeom>
          <a:ln>
            <a:solidFill>
              <a:schemeClr val="tx1"/>
            </a:solidFill>
          </a:ln>
        </p:spPr>
      </p:pic>
      <p:grpSp>
        <p:nvGrpSpPr>
          <p:cNvPr id="3" name="Group 8">
            <a:extLst>
              <a:ext uri="{FF2B5EF4-FFF2-40B4-BE49-F238E27FC236}">
                <a16:creationId xmlns:a16="http://schemas.microsoft.com/office/drawing/2014/main" id="{DE12EE14-73C2-32A1-612F-E6A207C77C9B}"/>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D9980954-A961-987E-6A67-76558E17D6CD}"/>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0400240E-1004-8703-D557-1A7C9FD6E4D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0E6F8175-89AC-18E0-7D57-9B863B7D4CC9}"/>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CF656CB7-A37F-006F-F559-69A514F6C496}"/>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12C07588-1E5D-46C2-1C46-0E95872D5052}"/>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B2434371-1859-F842-2BBB-EF7C61739994}"/>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22BC89B0-BE4C-6F03-F74E-72644AEF431D}"/>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4540A857-823E-EC66-A9AA-BF138412BDC7}"/>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1E1374A5-6DA1-C52D-6579-6CC363212CF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9C023836-4A00-6F60-5ECC-6D885F989C17}"/>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E3CE6717-9B56-CC91-ACD3-F1A7B677FD55}"/>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4B4046C9-1912-1DEE-C7E8-26D801A8EF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0A9467E3-34D2-BE9B-FAE8-531E69CBD662}"/>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F3079BC2-5D6F-367B-45C3-83F05F222BF8}"/>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sp>
        <p:nvSpPr>
          <p:cNvPr id="2" name="TextBox 1">
            <a:extLst>
              <a:ext uri="{FF2B5EF4-FFF2-40B4-BE49-F238E27FC236}">
                <a16:creationId xmlns:a16="http://schemas.microsoft.com/office/drawing/2014/main" id="{C424DB05-C537-91F5-102B-B75CE7824F99}"/>
              </a:ext>
            </a:extLst>
          </p:cNvPr>
          <p:cNvSpPr txBox="1"/>
          <p:nvPr/>
        </p:nvSpPr>
        <p:spPr>
          <a:xfrm>
            <a:off x="1483971" y="9014834"/>
            <a:ext cx="7660029" cy="479618"/>
          </a:xfrm>
          <a:prstGeom prst="rect">
            <a:avLst/>
          </a:prstGeom>
          <a:noFill/>
        </p:spPr>
        <p:txBody>
          <a:bodyPr wrap="square">
            <a:spAutoFit/>
          </a:bodyPr>
          <a:lstStyle/>
          <a:p>
            <a:pPr marL="342900" lvl="0" indent="-342900" algn="l">
              <a:lnSpc>
                <a:spcPts val="2880"/>
              </a:lnSpc>
              <a:spcBef>
                <a:spcPct val="0"/>
              </a:spcBef>
              <a:buFont typeface="Wingdings" panose="05000000000000000000" pitchFamily="2" charset="2"/>
              <a:buChar char="q"/>
            </a:pPr>
            <a:r>
              <a:rPr lang="en-US" sz="3200" dirty="0"/>
              <a:t>intuitive labels and clear color coding</a:t>
            </a:r>
            <a:endParaRPr lang="en-US" sz="2000" dirty="0"/>
          </a:p>
        </p:txBody>
      </p:sp>
      <p:sp>
        <p:nvSpPr>
          <p:cNvPr id="22" name="Rectangle: Rounded Corners 21">
            <a:extLst>
              <a:ext uri="{FF2B5EF4-FFF2-40B4-BE49-F238E27FC236}">
                <a16:creationId xmlns:a16="http://schemas.microsoft.com/office/drawing/2014/main" id="{9D6C355A-131E-A65C-947C-F5F876830AB4}"/>
              </a:ext>
            </a:extLst>
          </p:cNvPr>
          <p:cNvSpPr/>
          <p:nvPr/>
        </p:nvSpPr>
        <p:spPr>
          <a:xfrm>
            <a:off x="2680001" y="2147925"/>
            <a:ext cx="10413429" cy="1042747"/>
          </a:xfrm>
          <a:prstGeom prst="roundRect">
            <a:avLst/>
          </a:prstGeom>
          <a:noFill/>
          <a:ln w="5715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D039738-CC6D-A901-C620-3DB3958442AA}"/>
              </a:ext>
            </a:extLst>
          </p:cNvPr>
          <p:cNvPicPr>
            <a:picLocks noChangeAspect="1"/>
          </p:cNvPicPr>
          <p:nvPr/>
        </p:nvPicPr>
        <p:blipFill>
          <a:blip r:embed="rId3"/>
          <a:stretch>
            <a:fillRect/>
          </a:stretch>
        </p:blipFill>
        <p:spPr>
          <a:xfrm>
            <a:off x="14318693" y="1168320"/>
            <a:ext cx="2713039" cy="771481"/>
          </a:xfrm>
          <a:prstGeom prst="rect">
            <a:avLst/>
          </a:prstGeom>
        </p:spPr>
      </p:pic>
      <p:pic>
        <p:nvPicPr>
          <p:cNvPr id="28" name="Picture 27">
            <a:extLst>
              <a:ext uri="{FF2B5EF4-FFF2-40B4-BE49-F238E27FC236}">
                <a16:creationId xmlns:a16="http://schemas.microsoft.com/office/drawing/2014/main" id="{557037D0-3F60-89FF-A984-A29A32AA45FE}"/>
              </a:ext>
            </a:extLst>
          </p:cNvPr>
          <p:cNvPicPr>
            <a:picLocks noChangeAspect="1"/>
          </p:cNvPicPr>
          <p:nvPr/>
        </p:nvPicPr>
        <p:blipFill>
          <a:blip r:embed="rId4"/>
          <a:srcRect l="2340" b="10846"/>
          <a:stretch/>
        </p:blipFill>
        <p:spPr>
          <a:xfrm>
            <a:off x="14318693" y="2147925"/>
            <a:ext cx="2660786" cy="595276"/>
          </a:xfrm>
          <a:prstGeom prst="rect">
            <a:avLst/>
          </a:prstGeom>
        </p:spPr>
      </p:pic>
      <p:pic>
        <p:nvPicPr>
          <p:cNvPr id="32" name="Picture 31">
            <a:extLst>
              <a:ext uri="{FF2B5EF4-FFF2-40B4-BE49-F238E27FC236}">
                <a16:creationId xmlns:a16="http://schemas.microsoft.com/office/drawing/2014/main" id="{2B70A742-8EBD-93C2-F71F-C2C571E8A37A}"/>
              </a:ext>
            </a:extLst>
          </p:cNvPr>
          <p:cNvPicPr>
            <a:picLocks noChangeAspect="1"/>
          </p:cNvPicPr>
          <p:nvPr/>
        </p:nvPicPr>
        <p:blipFill>
          <a:blip r:embed="rId5"/>
          <a:stretch>
            <a:fillRect/>
          </a:stretch>
        </p:blipFill>
        <p:spPr>
          <a:xfrm>
            <a:off x="14387589" y="2951325"/>
            <a:ext cx="2575246" cy="770049"/>
          </a:xfrm>
          <a:prstGeom prst="rect">
            <a:avLst/>
          </a:prstGeom>
        </p:spPr>
      </p:pic>
    </p:spTree>
    <p:extLst>
      <p:ext uri="{BB962C8B-B14F-4D97-AF65-F5344CB8AC3E}">
        <p14:creationId xmlns:p14="http://schemas.microsoft.com/office/powerpoint/2010/main" val="1315240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F218B-C1C2-3CFD-0DF9-4C0B72322599}"/>
            </a:ext>
          </a:extLst>
        </p:cNvPr>
        <p:cNvGrpSpPr/>
        <p:nvPr/>
      </p:nvGrpSpPr>
      <p:grpSpPr>
        <a:xfrm>
          <a:off x="0" y="0"/>
          <a:ext cx="0" cy="0"/>
          <a:chOff x="0" y="0"/>
          <a:chExt cx="0" cy="0"/>
        </a:xfrm>
      </p:grpSpPr>
      <p:grpSp>
        <p:nvGrpSpPr>
          <p:cNvPr id="3" name="Group 8">
            <a:extLst>
              <a:ext uri="{FF2B5EF4-FFF2-40B4-BE49-F238E27FC236}">
                <a16:creationId xmlns:a16="http://schemas.microsoft.com/office/drawing/2014/main" id="{D958045A-C3B2-19B0-3C5B-78784F325F92}"/>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B43FF204-CF0D-5AE6-7366-1C9A8B956D07}"/>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F37045A7-2F1C-F639-CF74-C3B50B89B13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77E1172D-8A75-D473-2B7D-FE3DE196C8EB}"/>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B5950682-2FB2-66D4-6AAB-3B57D7D65333}"/>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082E60D6-6FA4-E119-BE67-E1DCABE699DB}"/>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62485F0F-A4FA-70CB-C8E9-3025E42A0651}"/>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40CB6D2A-E8E6-F2DA-7BE4-8E4E0BC69AD8}"/>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57B9FBEA-C952-C7AF-ADBA-BEDC3692212D}"/>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10E792A6-766C-1E8D-75DE-EF92BC16F63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3ABEB460-DEB2-9E9D-219A-CF3DCE61F547}"/>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2DBF322A-C3D6-5336-B716-1C8C37758B79}"/>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40837662-3AE3-E86D-9291-09E868E48AC7}"/>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80E0E1E1-F811-B5FD-BB96-DE9300545504}"/>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C986E863-95A0-C166-C725-944E6AD9AB69}"/>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Design Process</a:t>
            </a:r>
          </a:p>
        </p:txBody>
      </p:sp>
      <p:sp>
        <p:nvSpPr>
          <p:cNvPr id="2" name="TextBox 1">
            <a:extLst>
              <a:ext uri="{FF2B5EF4-FFF2-40B4-BE49-F238E27FC236}">
                <a16:creationId xmlns:a16="http://schemas.microsoft.com/office/drawing/2014/main" id="{C48D44C7-A2C0-5729-71D7-6FA2C09BA8BD}"/>
              </a:ext>
            </a:extLst>
          </p:cNvPr>
          <p:cNvSpPr txBox="1"/>
          <p:nvPr/>
        </p:nvSpPr>
        <p:spPr>
          <a:xfrm>
            <a:off x="1483971" y="9014834"/>
            <a:ext cx="7660029" cy="479618"/>
          </a:xfrm>
          <a:prstGeom prst="rect">
            <a:avLst/>
          </a:prstGeom>
          <a:noFill/>
        </p:spPr>
        <p:txBody>
          <a:bodyPr wrap="square">
            <a:spAutoFit/>
          </a:bodyPr>
          <a:lstStyle/>
          <a:p>
            <a:pPr marL="342900" lvl="0" indent="-342900" algn="l">
              <a:lnSpc>
                <a:spcPts val="2880"/>
              </a:lnSpc>
              <a:spcBef>
                <a:spcPct val="0"/>
              </a:spcBef>
              <a:buFont typeface="Wingdings" panose="05000000000000000000" pitchFamily="2" charset="2"/>
              <a:buChar char="q"/>
            </a:pPr>
            <a:r>
              <a:rPr lang="en-US" sz="3200" dirty="0"/>
              <a:t>Major Color Theme and types of Logo</a:t>
            </a:r>
            <a:endParaRPr lang="en-US" sz="2000" dirty="0"/>
          </a:p>
        </p:txBody>
      </p:sp>
      <p:pic>
        <p:nvPicPr>
          <p:cNvPr id="40" name="Picture 39">
            <a:extLst>
              <a:ext uri="{FF2B5EF4-FFF2-40B4-BE49-F238E27FC236}">
                <a16:creationId xmlns:a16="http://schemas.microsoft.com/office/drawing/2014/main" id="{29252751-7400-7462-518E-E57C156FC7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490"/>
          <a:stretch/>
        </p:blipFill>
        <p:spPr bwMode="auto">
          <a:xfrm>
            <a:off x="1027050" y="1473161"/>
            <a:ext cx="3351500" cy="3653073"/>
          </a:xfrm>
          <a:prstGeom prst="rect">
            <a:avLst/>
          </a:prstGeom>
          <a:noFill/>
          <a:ln>
            <a:noFill/>
          </a:ln>
          <a:extLst>
            <a:ext uri="{53640926-AAD7-44D8-BBD7-CCE9431645EC}">
              <a14:shadowObscured xmlns:a14="http://schemas.microsoft.com/office/drawing/2010/main"/>
            </a:ext>
          </a:extLst>
        </p:spPr>
      </p:pic>
      <p:sp>
        <p:nvSpPr>
          <p:cNvPr id="42" name="TextBox 41">
            <a:extLst>
              <a:ext uri="{FF2B5EF4-FFF2-40B4-BE49-F238E27FC236}">
                <a16:creationId xmlns:a16="http://schemas.microsoft.com/office/drawing/2014/main" id="{3CF15265-CD25-C909-C831-F9CBD07A6DB5}"/>
              </a:ext>
            </a:extLst>
          </p:cNvPr>
          <p:cNvSpPr txBox="1"/>
          <p:nvPr/>
        </p:nvSpPr>
        <p:spPr>
          <a:xfrm>
            <a:off x="1027050" y="5408481"/>
            <a:ext cx="5118307" cy="579582"/>
          </a:xfrm>
          <a:prstGeom prst="rect">
            <a:avLst/>
          </a:prstGeom>
          <a:noFill/>
        </p:spPr>
        <p:txBody>
          <a:bodyPr wrap="square">
            <a:spAutoFit/>
          </a:bodyPr>
          <a:lstStyle/>
          <a:p>
            <a:pPr marL="0" marR="0" algn="just">
              <a:lnSpc>
                <a:spcPct val="150000"/>
              </a:lnSpc>
              <a:spcAft>
                <a:spcPts val="1000"/>
              </a:spcAft>
            </a:pPr>
            <a:r>
              <a:rPr lang="en-US" sz="2400" dirty="0">
                <a:effectLst/>
                <a:latin typeface="Times New Roman" panose="02020603050405020304" pitchFamily="18" charset="0"/>
                <a:ea typeface="Calibri" panose="020F0502020204030204" pitchFamily="34" charset="0"/>
                <a:cs typeface="Myanmar Text" panose="020B0502040204020203" pitchFamily="34" charset="0"/>
              </a:rPr>
              <a:t>Color Pallet #213854 as based color </a:t>
            </a:r>
            <a:endParaRPr lang="en-US" sz="2000" dirty="0">
              <a:effectLst/>
              <a:latin typeface="Arial" panose="020B0604020202020204" pitchFamily="34" charset="0"/>
              <a:ea typeface="Calibri" panose="020F0502020204030204" pitchFamily="34" charset="0"/>
              <a:cs typeface="Myanmar Text" panose="020B0502040204020203" pitchFamily="34" charset="0"/>
            </a:endParaRPr>
          </a:p>
        </p:txBody>
      </p:sp>
      <p:sp>
        <p:nvSpPr>
          <p:cNvPr id="44" name="Oval 43">
            <a:extLst>
              <a:ext uri="{FF2B5EF4-FFF2-40B4-BE49-F238E27FC236}">
                <a16:creationId xmlns:a16="http://schemas.microsoft.com/office/drawing/2014/main" id="{BEF2919C-232E-F349-6A72-329583E2A694}"/>
              </a:ext>
            </a:extLst>
          </p:cNvPr>
          <p:cNvSpPr/>
          <p:nvPr/>
        </p:nvSpPr>
        <p:spPr>
          <a:xfrm>
            <a:off x="6794382" y="5233765"/>
            <a:ext cx="433282" cy="433282"/>
          </a:xfrm>
          <a:prstGeom prst="ellipse">
            <a:avLst/>
          </a:prstGeom>
          <a:solidFill>
            <a:srgbClr val="89A8B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Text Box 4">
            <a:extLst>
              <a:ext uri="{FF2B5EF4-FFF2-40B4-BE49-F238E27FC236}">
                <a16:creationId xmlns:a16="http://schemas.microsoft.com/office/drawing/2014/main" id="{2B7E5063-B1BD-28E9-56DD-0EAC3CB034EB}"/>
              </a:ext>
            </a:extLst>
          </p:cNvPr>
          <p:cNvSpPr txBox="1"/>
          <p:nvPr/>
        </p:nvSpPr>
        <p:spPr>
          <a:xfrm>
            <a:off x="7353275" y="5101081"/>
            <a:ext cx="1333525"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50000"/>
              </a:lnSpc>
              <a:spcAft>
                <a:spcPts val="1000"/>
              </a:spcAft>
            </a:pPr>
            <a:r>
              <a:rPr lang="en-US" sz="2400" i="1" dirty="0">
                <a:effectLst/>
                <a:latin typeface="Arial" panose="020B0604020202020204" pitchFamily="34" charset="0"/>
                <a:ea typeface="Calibri" panose="020F0502020204030204" pitchFamily="34" charset="0"/>
                <a:cs typeface="Myanmar Text" panose="020B0502040204020203" pitchFamily="34" charset="0"/>
              </a:rPr>
              <a:t>89A8B2</a:t>
            </a:r>
            <a:endParaRPr lang="en-US" sz="2400" dirty="0">
              <a:effectLst/>
              <a:latin typeface="Arial" panose="020B0604020202020204" pitchFamily="34" charset="0"/>
              <a:ea typeface="Calibri" panose="020F0502020204030204" pitchFamily="34" charset="0"/>
              <a:cs typeface="Myanmar Text" panose="020B0502040204020203" pitchFamily="34" charset="0"/>
            </a:endParaRPr>
          </a:p>
        </p:txBody>
      </p:sp>
      <p:sp>
        <p:nvSpPr>
          <p:cNvPr id="50" name="Oval 49">
            <a:extLst>
              <a:ext uri="{FF2B5EF4-FFF2-40B4-BE49-F238E27FC236}">
                <a16:creationId xmlns:a16="http://schemas.microsoft.com/office/drawing/2014/main" id="{61EA7915-889D-F7BF-C567-F7E85D2A029A}"/>
              </a:ext>
            </a:extLst>
          </p:cNvPr>
          <p:cNvSpPr/>
          <p:nvPr/>
        </p:nvSpPr>
        <p:spPr>
          <a:xfrm>
            <a:off x="6794382" y="5956488"/>
            <a:ext cx="433282" cy="433282"/>
          </a:xfrm>
          <a:prstGeom prst="ellipse">
            <a:avLst/>
          </a:prstGeom>
          <a:solidFill>
            <a:srgbClr val="B3C8CF"/>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Text Box 4">
            <a:extLst>
              <a:ext uri="{FF2B5EF4-FFF2-40B4-BE49-F238E27FC236}">
                <a16:creationId xmlns:a16="http://schemas.microsoft.com/office/drawing/2014/main" id="{08B8BBCD-F769-D058-153B-0B3E75DFD0BA}"/>
              </a:ext>
            </a:extLst>
          </p:cNvPr>
          <p:cNvSpPr txBox="1"/>
          <p:nvPr/>
        </p:nvSpPr>
        <p:spPr>
          <a:xfrm>
            <a:off x="7353274" y="5835001"/>
            <a:ext cx="1333525"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a:lnSpc>
                <a:spcPct val="150000"/>
              </a:lnSpc>
              <a:spcAft>
                <a:spcPts val="1000"/>
              </a:spcAft>
              <a:defRPr sz="2400" i="1">
                <a:effectLst/>
                <a:latin typeface="Arial" panose="020B0604020202020204" pitchFamily="34" charset="0"/>
                <a:ea typeface="Calibri" panose="020F0502020204030204" pitchFamily="34" charset="0"/>
                <a:cs typeface="Myanmar Text" panose="020B0502040204020203" pitchFamily="34" charset="0"/>
              </a:defRPr>
            </a:lvl1pPr>
          </a:lstStyle>
          <a:p>
            <a:r>
              <a:rPr lang="en-US" dirty="0"/>
              <a:t>B3C8C</a:t>
            </a:r>
          </a:p>
        </p:txBody>
      </p:sp>
      <p:sp>
        <p:nvSpPr>
          <p:cNvPr id="52" name="Oval 51">
            <a:extLst>
              <a:ext uri="{FF2B5EF4-FFF2-40B4-BE49-F238E27FC236}">
                <a16:creationId xmlns:a16="http://schemas.microsoft.com/office/drawing/2014/main" id="{43E564D5-67D0-AD8B-8E65-B0169B51CBB4}"/>
              </a:ext>
            </a:extLst>
          </p:cNvPr>
          <p:cNvSpPr/>
          <p:nvPr/>
        </p:nvSpPr>
        <p:spPr>
          <a:xfrm>
            <a:off x="6794382" y="6679211"/>
            <a:ext cx="433282" cy="433282"/>
          </a:xfrm>
          <a:prstGeom prst="ellipse">
            <a:avLst/>
          </a:prstGeom>
          <a:solidFill>
            <a:srgbClr val="E5E1DA"/>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6" name="Oval 55">
            <a:extLst>
              <a:ext uri="{FF2B5EF4-FFF2-40B4-BE49-F238E27FC236}">
                <a16:creationId xmlns:a16="http://schemas.microsoft.com/office/drawing/2014/main" id="{431C9C1E-B32D-6E56-F32D-1EB5D81FA85D}"/>
              </a:ext>
            </a:extLst>
          </p:cNvPr>
          <p:cNvSpPr/>
          <p:nvPr/>
        </p:nvSpPr>
        <p:spPr>
          <a:xfrm>
            <a:off x="6794382" y="7406266"/>
            <a:ext cx="433282" cy="433282"/>
          </a:xfrm>
          <a:prstGeom prst="ellipse">
            <a:avLst/>
          </a:prstGeom>
          <a:solidFill>
            <a:srgbClr val="F1F0E8"/>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0" name="Picture 59" descr="A logo with different symbols&#10;&#10;AI-generated content may be incorrect.">
            <a:extLst>
              <a:ext uri="{FF2B5EF4-FFF2-40B4-BE49-F238E27FC236}">
                <a16:creationId xmlns:a16="http://schemas.microsoft.com/office/drawing/2014/main" id="{28EA78F3-1FC9-C088-73ED-EC71B6BEF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81803" y="1191615"/>
            <a:ext cx="4200146" cy="3819801"/>
          </a:xfrm>
          <a:prstGeom prst="rect">
            <a:avLst/>
          </a:prstGeom>
        </p:spPr>
      </p:pic>
      <p:pic>
        <p:nvPicPr>
          <p:cNvPr id="62" name="Picture 61" descr="A logo of a university&#10;&#10;AI-generated content may be incorrect.">
            <a:extLst>
              <a:ext uri="{FF2B5EF4-FFF2-40B4-BE49-F238E27FC236}">
                <a16:creationId xmlns:a16="http://schemas.microsoft.com/office/drawing/2014/main" id="{C890A22C-F4AE-C7DD-5B30-707FD1DBA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0763" y="964073"/>
            <a:ext cx="4458827" cy="4458827"/>
          </a:xfrm>
          <a:prstGeom prst="rect">
            <a:avLst/>
          </a:prstGeom>
        </p:spPr>
      </p:pic>
      <p:sp>
        <p:nvSpPr>
          <p:cNvPr id="2051" name="Text Box 4">
            <a:extLst>
              <a:ext uri="{FF2B5EF4-FFF2-40B4-BE49-F238E27FC236}">
                <a16:creationId xmlns:a16="http://schemas.microsoft.com/office/drawing/2014/main" id="{4F698284-0F7B-E557-22BB-2A097E6C35FD}"/>
              </a:ext>
            </a:extLst>
          </p:cNvPr>
          <p:cNvSpPr txBox="1"/>
          <p:nvPr/>
        </p:nvSpPr>
        <p:spPr>
          <a:xfrm>
            <a:off x="7353273" y="6550060"/>
            <a:ext cx="1646348"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a:lnSpc>
                <a:spcPct val="150000"/>
              </a:lnSpc>
              <a:spcAft>
                <a:spcPts val="1000"/>
              </a:spcAft>
              <a:defRPr sz="2400" i="1">
                <a:effectLst/>
                <a:latin typeface="Arial" panose="020B0604020202020204" pitchFamily="34" charset="0"/>
                <a:ea typeface="Calibri" panose="020F0502020204030204" pitchFamily="34" charset="0"/>
                <a:cs typeface="Myanmar Text" panose="020B0502040204020203" pitchFamily="34" charset="0"/>
              </a:defRPr>
            </a:lvl1pPr>
          </a:lstStyle>
          <a:p>
            <a:r>
              <a:rPr lang="en-US" i="1" dirty="0">
                <a:effectLst/>
                <a:latin typeface="Arial" panose="020B0604020202020204" pitchFamily="34" charset="0"/>
                <a:ea typeface="Calibri" panose="020F0502020204030204" pitchFamily="34" charset="0"/>
                <a:cs typeface="Myanmar Text" panose="020B0502040204020203" pitchFamily="34" charset="0"/>
              </a:rPr>
              <a:t>E5E1DA</a:t>
            </a:r>
            <a:endParaRPr lang="en-US" dirty="0">
              <a:effectLst/>
              <a:latin typeface="Arial" panose="020B0604020202020204" pitchFamily="34" charset="0"/>
              <a:ea typeface="Calibri" panose="020F0502020204030204" pitchFamily="34" charset="0"/>
              <a:cs typeface="Myanmar Text" panose="020B0502040204020203" pitchFamily="34" charset="0"/>
            </a:endParaRPr>
          </a:p>
          <a:p>
            <a:endParaRPr lang="en-US" dirty="0"/>
          </a:p>
        </p:txBody>
      </p:sp>
      <p:sp>
        <p:nvSpPr>
          <p:cNvPr id="2052" name="Text Box 4">
            <a:extLst>
              <a:ext uri="{FF2B5EF4-FFF2-40B4-BE49-F238E27FC236}">
                <a16:creationId xmlns:a16="http://schemas.microsoft.com/office/drawing/2014/main" id="{D7329A3B-5050-4D0E-D138-2AC23FE3E534}"/>
              </a:ext>
            </a:extLst>
          </p:cNvPr>
          <p:cNvSpPr txBox="1"/>
          <p:nvPr/>
        </p:nvSpPr>
        <p:spPr>
          <a:xfrm>
            <a:off x="7353273" y="7265119"/>
            <a:ext cx="1646348"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R="0">
              <a:lnSpc>
                <a:spcPct val="150000"/>
              </a:lnSpc>
              <a:spcAft>
                <a:spcPts val="1000"/>
              </a:spcAft>
              <a:defRPr sz="2400" i="1">
                <a:effectLst/>
                <a:latin typeface="Arial" panose="020B0604020202020204" pitchFamily="34" charset="0"/>
                <a:ea typeface="Calibri" panose="020F0502020204030204" pitchFamily="34" charset="0"/>
                <a:cs typeface="Myanmar Text" panose="020B0502040204020203" pitchFamily="34" charset="0"/>
              </a:defRPr>
            </a:lvl1pPr>
          </a:lstStyle>
          <a:p>
            <a:r>
              <a:rPr lang="en-US" i="1" dirty="0">
                <a:effectLst/>
                <a:latin typeface="Arial" panose="020B0604020202020204" pitchFamily="34" charset="0"/>
                <a:ea typeface="Calibri" panose="020F0502020204030204" pitchFamily="34" charset="0"/>
                <a:cs typeface="Myanmar Text" panose="020B0502040204020203" pitchFamily="34" charset="0"/>
              </a:rPr>
              <a:t>F1F0E8</a:t>
            </a:r>
            <a:endParaRPr lang="en-US" dirty="0"/>
          </a:p>
        </p:txBody>
      </p:sp>
      <p:sp>
        <p:nvSpPr>
          <p:cNvPr id="2054" name="Oval 2053">
            <a:extLst>
              <a:ext uri="{FF2B5EF4-FFF2-40B4-BE49-F238E27FC236}">
                <a16:creationId xmlns:a16="http://schemas.microsoft.com/office/drawing/2014/main" id="{53B81027-054D-3E86-8462-C7051FF657D5}"/>
              </a:ext>
            </a:extLst>
          </p:cNvPr>
          <p:cNvSpPr/>
          <p:nvPr/>
        </p:nvSpPr>
        <p:spPr>
          <a:xfrm>
            <a:off x="12718110" y="5509590"/>
            <a:ext cx="433282" cy="43328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55" name="Text Box 4">
            <a:extLst>
              <a:ext uri="{FF2B5EF4-FFF2-40B4-BE49-F238E27FC236}">
                <a16:creationId xmlns:a16="http://schemas.microsoft.com/office/drawing/2014/main" id="{56026502-5EFD-8A62-6BC1-DD079812010D}"/>
              </a:ext>
            </a:extLst>
          </p:cNvPr>
          <p:cNvSpPr txBox="1"/>
          <p:nvPr/>
        </p:nvSpPr>
        <p:spPr>
          <a:xfrm>
            <a:off x="13277003" y="5376906"/>
            <a:ext cx="1333525"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50000"/>
              </a:lnSpc>
              <a:spcAft>
                <a:spcPts val="1000"/>
              </a:spcAft>
            </a:pPr>
            <a:r>
              <a:rPr lang="en-US" sz="2400" i="1" dirty="0">
                <a:effectLst/>
                <a:latin typeface="Arial" panose="020B0604020202020204" pitchFamily="34" charset="0"/>
                <a:ea typeface="Calibri" panose="020F0502020204030204" pitchFamily="34" charset="0"/>
                <a:cs typeface="Myanmar Text" panose="020B0502040204020203" pitchFamily="34" charset="0"/>
              </a:rPr>
              <a:t>000000</a:t>
            </a:r>
            <a:endParaRPr lang="en-US" sz="2400" dirty="0">
              <a:effectLst/>
              <a:latin typeface="Arial" panose="020B0604020202020204" pitchFamily="34" charset="0"/>
              <a:ea typeface="Calibri" panose="020F0502020204030204" pitchFamily="34" charset="0"/>
              <a:cs typeface="Myanmar Text" panose="020B0502040204020203" pitchFamily="34" charset="0"/>
            </a:endParaRPr>
          </a:p>
        </p:txBody>
      </p:sp>
      <p:sp>
        <p:nvSpPr>
          <p:cNvPr id="2056" name="Oval 2055">
            <a:extLst>
              <a:ext uri="{FF2B5EF4-FFF2-40B4-BE49-F238E27FC236}">
                <a16:creationId xmlns:a16="http://schemas.microsoft.com/office/drawing/2014/main" id="{67B4528F-64E4-A3A8-BFB4-901F96BA7F4A}"/>
              </a:ext>
            </a:extLst>
          </p:cNvPr>
          <p:cNvSpPr/>
          <p:nvPr/>
        </p:nvSpPr>
        <p:spPr>
          <a:xfrm>
            <a:off x="12718110" y="6343158"/>
            <a:ext cx="433282" cy="433282"/>
          </a:xfrm>
          <a:prstGeom prst="ellipse">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58" name="Text Box 4">
            <a:extLst>
              <a:ext uri="{FF2B5EF4-FFF2-40B4-BE49-F238E27FC236}">
                <a16:creationId xmlns:a16="http://schemas.microsoft.com/office/drawing/2014/main" id="{DD864EC7-FEA5-19F5-C202-80D9FF0EDB44}"/>
              </a:ext>
            </a:extLst>
          </p:cNvPr>
          <p:cNvSpPr txBox="1"/>
          <p:nvPr/>
        </p:nvSpPr>
        <p:spPr>
          <a:xfrm>
            <a:off x="13277002" y="6221150"/>
            <a:ext cx="1333525" cy="57958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50000"/>
              </a:lnSpc>
              <a:spcAft>
                <a:spcPts val="1000"/>
              </a:spcAft>
            </a:pPr>
            <a:r>
              <a:rPr lang="en-US" sz="2400" i="1" dirty="0">
                <a:effectLst/>
                <a:latin typeface="Arial" panose="020B0604020202020204" pitchFamily="34" charset="0"/>
                <a:ea typeface="Calibri" panose="020F0502020204030204" pitchFamily="34" charset="0"/>
                <a:cs typeface="Myanmar Text" panose="020B0502040204020203" pitchFamily="34" charset="0"/>
              </a:rPr>
              <a:t>FFFFFF</a:t>
            </a:r>
            <a:endParaRPr lang="en-US" sz="2400" dirty="0">
              <a:effectLst/>
              <a:latin typeface="Arial" panose="020B0604020202020204" pitchFamily="34"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3133424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7421"/>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Arial" panose="020B0604020202020204" pitchFamily="34" charset="0"/>
                <a:ea typeface="Open Sauce Bold"/>
                <a:cs typeface="Arial" panose="020B0604020202020204" pitchFamily="34" charset="0"/>
                <a:sym typeface="Open Sauce Bold"/>
              </a:rPr>
              <a:t>Site Design (Responsive on all devices)</a:t>
            </a:r>
          </a:p>
        </p:txBody>
      </p:sp>
      <p:pic>
        <p:nvPicPr>
          <p:cNvPr id="12" name="Picture 11">
            <a:extLst>
              <a:ext uri="{FF2B5EF4-FFF2-40B4-BE49-F238E27FC236}">
                <a16:creationId xmlns:a16="http://schemas.microsoft.com/office/drawing/2014/main" id="{40E4FE60-ED72-68D2-6B6F-C36C06E63FCB}"/>
              </a:ext>
            </a:extLst>
          </p:cNvPr>
          <p:cNvPicPr>
            <a:picLocks noChangeAspect="1"/>
          </p:cNvPicPr>
          <p:nvPr/>
        </p:nvPicPr>
        <p:blipFill>
          <a:blip r:embed="rId2"/>
          <a:stretch>
            <a:fillRect/>
          </a:stretch>
        </p:blipFill>
        <p:spPr>
          <a:xfrm>
            <a:off x="2616919" y="1857283"/>
            <a:ext cx="5734850" cy="7983064"/>
          </a:xfrm>
          <a:prstGeom prst="rect">
            <a:avLst/>
          </a:prstGeom>
        </p:spPr>
      </p:pic>
      <p:sp>
        <p:nvSpPr>
          <p:cNvPr id="13" name="TextBox 12">
            <a:extLst>
              <a:ext uri="{FF2B5EF4-FFF2-40B4-BE49-F238E27FC236}">
                <a16:creationId xmlns:a16="http://schemas.microsoft.com/office/drawing/2014/main" id="{69E10ABA-4E8A-0FA6-4A6E-DA7C1F487EF8}"/>
              </a:ext>
            </a:extLst>
          </p:cNvPr>
          <p:cNvSpPr txBox="1"/>
          <p:nvPr/>
        </p:nvSpPr>
        <p:spPr>
          <a:xfrm>
            <a:off x="2293069" y="1024644"/>
            <a:ext cx="9144000" cy="477054"/>
          </a:xfrm>
          <a:prstGeom prst="rect">
            <a:avLst/>
          </a:prstGeom>
          <a:noFill/>
        </p:spPr>
        <p:txBody>
          <a:bodyPr wrap="square">
            <a:spAutoFit/>
          </a:bodyPr>
          <a:lstStyle/>
          <a:p>
            <a:r>
              <a:rPr lang="en-US" sz="2500" dirty="0">
                <a:solidFill>
                  <a:schemeClr val="bg1"/>
                </a:solidFill>
                <a:latin typeface="Arial" panose="020B0604020202020204" pitchFamily="34" charset="0"/>
                <a:cs typeface="Arial" panose="020B0604020202020204" pitchFamily="34" charset="0"/>
              </a:rPr>
              <a:t>On Phone  (iPad)</a:t>
            </a:r>
          </a:p>
        </p:txBody>
      </p:sp>
      <p:pic>
        <p:nvPicPr>
          <p:cNvPr id="14" name="Picture 13">
            <a:extLst>
              <a:ext uri="{FF2B5EF4-FFF2-40B4-BE49-F238E27FC236}">
                <a16:creationId xmlns:a16="http://schemas.microsoft.com/office/drawing/2014/main" id="{5CDC5339-3D98-FA9C-6FA7-D5FE510D9332}"/>
              </a:ext>
            </a:extLst>
          </p:cNvPr>
          <p:cNvPicPr>
            <a:picLocks noChangeAspect="1"/>
          </p:cNvPicPr>
          <p:nvPr/>
        </p:nvPicPr>
        <p:blipFill>
          <a:blip r:embed="rId3"/>
          <a:stretch>
            <a:fillRect/>
          </a:stretch>
        </p:blipFill>
        <p:spPr>
          <a:xfrm>
            <a:off x="9467850" y="1838233"/>
            <a:ext cx="6392167" cy="8068801"/>
          </a:xfrm>
          <a:prstGeom prst="rect">
            <a:avLst/>
          </a:prstGeom>
        </p:spPr>
      </p:pic>
    </p:spTree>
    <p:extLst>
      <p:ext uri="{BB962C8B-B14F-4D97-AF65-F5344CB8AC3E}">
        <p14:creationId xmlns:p14="http://schemas.microsoft.com/office/powerpoint/2010/main" val="3338143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24231"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22327"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49377" y="42000"/>
            <a:ext cx="4573650"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Duty and Responsibility</a:t>
            </a:r>
          </a:p>
        </p:txBody>
      </p:sp>
      <p:graphicFrame>
        <p:nvGraphicFramePr>
          <p:cNvPr id="4" name="Table 4">
            <a:extLst>
              <a:ext uri="{FF2B5EF4-FFF2-40B4-BE49-F238E27FC236}">
                <a16:creationId xmlns:a16="http://schemas.microsoft.com/office/drawing/2014/main" id="{1D96E074-21E1-0F03-097F-9C0F736A793E}"/>
              </a:ext>
            </a:extLst>
          </p:cNvPr>
          <p:cNvGraphicFramePr>
            <a:graphicFrameLocks noGrp="1"/>
          </p:cNvGraphicFramePr>
          <p:nvPr>
            <p:extLst>
              <p:ext uri="{D42A27DB-BD31-4B8C-83A1-F6EECF244321}">
                <p14:modId xmlns:p14="http://schemas.microsoft.com/office/powerpoint/2010/main" val="4063065983"/>
              </p:ext>
            </p:extLst>
          </p:nvPr>
        </p:nvGraphicFramePr>
        <p:xfrm>
          <a:off x="924230" y="843597"/>
          <a:ext cx="16439539" cy="8568840"/>
        </p:xfrm>
        <a:graphic>
          <a:graphicData uri="http://schemas.openxmlformats.org/drawingml/2006/table">
            <a:tbl>
              <a:tblPr firstRow="1" bandRow="1">
                <a:tableStyleId>{5C22544A-7EE6-4342-B048-85BDC9FD1C3A}</a:tableStyleId>
              </a:tblPr>
              <a:tblGrid>
                <a:gridCol w="761831">
                  <a:extLst>
                    <a:ext uri="{9D8B030D-6E8A-4147-A177-3AD203B41FA5}">
                      <a16:colId xmlns:a16="http://schemas.microsoft.com/office/drawing/2014/main" val="3198664545"/>
                    </a:ext>
                  </a:extLst>
                </a:gridCol>
                <a:gridCol w="2904989">
                  <a:extLst>
                    <a:ext uri="{9D8B030D-6E8A-4147-A177-3AD203B41FA5}">
                      <a16:colId xmlns:a16="http://schemas.microsoft.com/office/drawing/2014/main" val="269950317"/>
                    </a:ext>
                  </a:extLst>
                </a:gridCol>
                <a:gridCol w="12772719">
                  <a:extLst>
                    <a:ext uri="{9D8B030D-6E8A-4147-A177-3AD203B41FA5}">
                      <a16:colId xmlns:a16="http://schemas.microsoft.com/office/drawing/2014/main" val="1105418071"/>
                    </a:ext>
                  </a:extLst>
                </a:gridCol>
              </a:tblGrid>
              <a:tr h="571872">
                <a:tc>
                  <a:txBody>
                    <a:bodyPr/>
                    <a:lstStyle/>
                    <a:p>
                      <a:pPr algn="ctr"/>
                      <a:r>
                        <a:rPr lang="en-SG" sz="3000" dirty="0">
                          <a:solidFill>
                            <a:schemeClr val="bg1"/>
                          </a:solidFill>
                        </a:rPr>
                        <a:t>No</a:t>
                      </a:r>
                    </a:p>
                  </a:txBody>
                  <a:tcPr/>
                </a:tc>
                <a:tc>
                  <a:txBody>
                    <a:bodyPr/>
                    <a:lstStyle/>
                    <a:p>
                      <a:pPr algn="ctr"/>
                      <a:r>
                        <a:rPr lang="en-SG" sz="3000" dirty="0">
                          <a:solidFill>
                            <a:schemeClr val="bg1"/>
                          </a:solidFill>
                        </a:rPr>
                        <a:t>Name</a:t>
                      </a:r>
                    </a:p>
                  </a:txBody>
                  <a:tcPr/>
                </a:tc>
                <a:tc>
                  <a:txBody>
                    <a:bodyPr/>
                    <a:lstStyle/>
                    <a:p>
                      <a:pPr algn="ctr"/>
                      <a:r>
                        <a:rPr lang="en-SG" sz="3000" dirty="0">
                          <a:solidFill>
                            <a:schemeClr val="bg1"/>
                          </a:solidFill>
                        </a:rPr>
                        <a:t>Duty and Responsibility</a:t>
                      </a:r>
                    </a:p>
                  </a:txBody>
                  <a:tcPr/>
                </a:tc>
                <a:extLst>
                  <a:ext uri="{0D108BD9-81ED-4DB2-BD59-A6C34878D82A}">
                    <a16:rowId xmlns:a16="http://schemas.microsoft.com/office/drawing/2014/main" val="2662624152"/>
                  </a:ext>
                </a:extLst>
              </a:tr>
              <a:tr h="889579">
                <a:tc>
                  <a:txBody>
                    <a:bodyPr/>
                    <a:lstStyle/>
                    <a:p>
                      <a:r>
                        <a:rPr lang="en-SG" sz="2500" dirty="0">
                          <a:solidFill>
                            <a:schemeClr val="tx1"/>
                          </a:solidFill>
                        </a:rPr>
                        <a:t>1</a:t>
                      </a:r>
                    </a:p>
                  </a:txBody>
                  <a:tcPr/>
                </a:tc>
                <a:tc>
                  <a:txBody>
                    <a:bodyPr/>
                    <a:lstStyle/>
                    <a:p>
                      <a:r>
                        <a:rPr lang="en-SG" sz="2500" dirty="0">
                          <a:solidFill>
                            <a:schemeClr val="tx1"/>
                          </a:solidFill>
                        </a:rPr>
                        <a:t>Thu Za Myat </a:t>
                      </a:r>
                    </a:p>
                    <a:p>
                      <a:r>
                        <a:rPr lang="en-SG" sz="2500" dirty="0">
                          <a:solidFill>
                            <a:schemeClr val="tx1"/>
                          </a:solidFill>
                        </a:rPr>
                        <a:t>(Team Lead) </a:t>
                      </a: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solidFill>
                            <a:schemeClr val="tx1"/>
                          </a:solidFill>
                        </a:rPr>
                        <a:t>Served as the Scrum Master, Database Designer (Logical), and led our System Analysis, Screen Cast, program tester for specification and finalize documentation tasks.</a:t>
                      </a:r>
                    </a:p>
                  </a:txBody>
                  <a:tcPr/>
                </a:tc>
                <a:extLst>
                  <a:ext uri="{0D108BD9-81ED-4DB2-BD59-A6C34878D82A}">
                    <a16:rowId xmlns:a16="http://schemas.microsoft.com/office/drawing/2014/main" val="297558331"/>
                  </a:ext>
                </a:extLst>
              </a:tr>
              <a:tr h="857252">
                <a:tc>
                  <a:txBody>
                    <a:bodyPr/>
                    <a:lstStyle/>
                    <a:p>
                      <a:r>
                        <a:rPr lang="en-SG" sz="2500" dirty="0">
                          <a:solidFill>
                            <a:schemeClr val="tx1"/>
                          </a:solidFill>
                        </a:rPr>
                        <a:t>2</a:t>
                      </a:r>
                    </a:p>
                  </a:txBody>
                  <a:tcPr/>
                </a:tc>
                <a:tc>
                  <a:txBody>
                    <a:bodyPr/>
                    <a:lstStyle/>
                    <a:p>
                      <a:r>
                        <a:rPr lang="en-SG" sz="2500" dirty="0" err="1"/>
                        <a:t>Zar</a:t>
                      </a:r>
                      <a:r>
                        <a:rPr lang="en-SG" sz="2500" dirty="0"/>
                        <a:t> Li Maw </a:t>
                      </a:r>
                      <a:endParaRPr lang="en-SG" sz="2500" dirty="0">
                        <a:solidFill>
                          <a:schemeClr val="tx1"/>
                        </a:solidFill>
                      </a:endParaRP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UI/UX Designer and Information </a:t>
                      </a:r>
                      <a:r>
                        <a:rPr lang="en-SG" sz="2500" dirty="0" err="1"/>
                        <a:t>Architect.She</a:t>
                      </a:r>
                      <a:r>
                        <a:rPr lang="en-SG" sz="2500" dirty="0"/>
                        <a:t> designed the system layout and ensured the best user experience. Documentation for Meeting Minutes.</a:t>
                      </a:r>
                    </a:p>
                  </a:txBody>
                  <a:tcPr/>
                </a:tc>
                <a:extLst>
                  <a:ext uri="{0D108BD9-81ED-4DB2-BD59-A6C34878D82A}">
                    <a16:rowId xmlns:a16="http://schemas.microsoft.com/office/drawing/2014/main" val="3147807891"/>
                  </a:ext>
                </a:extLst>
              </a:tr>
              <a:tr h="889579">
                <a:tc>
                  <a:txBody>
                    <a:bodyPr/>
                    <a:lstStyle/>
                    <a:p>
                      <a:r>
                        <a:rPr lang="en-SG" sz="2500" dirty="0">
                          <a:solidFill>
                            <a:schemeClr val="tx1"/>
                          </a:solidFill>
                        </a:rPr>
                        <a:t>3</a:t>
                      </a:r>
                    </a:p>
                  </a:txBody>
                  <a:tcPr/>
                </a:tc>
                <a:tc>
                  <a:txBody>
                    <a:bodyPr/>
                    <a:lstStyle/>
                    <a:p>
                      <a:r>
                        <a:rPr lang="en-SG" sz="2500" dirty="0" err="1"/>
                        <a:t>Swe</a:t>
                      </a:r>
                      <a:r>
                        <a:rPr lang="en-SG" sz="2500" dirty="0"/>
                        <a:t> Thu </a:t>
                      </a:r>
                      <a:r>
                        <a:rPr lang="en-SG" sz="2500" dirty="0" err="1"/>
                        <a:t>Htet</a:t>
                      </a:r>
                      <a:r>
                        <a:rPr lang="en-SG" sz="2500" dirty="0"/>
                        <a:t> </a:t>
                      </a:r>
                      <a:endParaRPr lang="en-SG" sz="2500" dirty="0">
                        <a:solidFill>
                          <a:schemeClr val="tx1"/>
                        </a:solidFill>
                      </a:endParaRP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Frontend Engineer (Developer) : Group Lead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He worked on developing the system's user interface and functionality.</a:t>
                      </a:r>
                      <a:endParaRPr lang="en-SG" sz="2500" dirty="0">
                        <a:solidFill>
                          <a:schemeClr val="tx1"/>
                        </a:solidFill>
                      </a:endParaRPr>
                    </a:p>
                  </a:txBody>
                  <a:tcPr/>
                </a:tc>
                <a:extLst>
                  <a:ext uri="{0D108BD9-81ED-4DB2-BD59-A6C34878D82A}">
                    <a16:rowId xmlns:a16="http://schemas.microsoft.com/office/drawing/2014/main" val="135247466"/>
                  </a:ext>
                </a:extLst>
              </a:tr>
              <a:tr h="889579">
                <a:tc>
                  <a:txBody>
                    <a:bodyPr/>
                    <a:lstStyle/>
                    <a:p>
                      <a:r>
                        <a:rPr lang="en-SG" sz="2500" dirty="0">
                          <a:solidFill>
                            <a:schemeClr val="tx1"/>
                          </a:solidFill>
                        </a:rPr>
                        <a:t>4</a:t>
                      </a:r>
                    </a:p>
                  </a:txBody>
                  <a:tcPr/>
                </a:tc>
                <a:tc>
                  <a:txBody>
                    <a:bodyPr/>
                    <a:lstStyle/>
                    <a:p>
                      <a:r>
                        <a:rPr lang="en-SG" sz="2500" dirty="0" err="1"/>
                        <a:t>Htet</a:t>
                      </a:r>
                      <a:r>
                        <a:rPr lang="en-SG" sz="2500" dirty="0"/>
                        <a:t> Wai Yan </a:t>
                      </a:r>
                      <a:endParaRPr lang="en-SG" sz="2500" dirty="0">
                        <a:solidFill>
                          <a:schemeClr val="tx1"/>
                        </a:solidFill>
                      </a:endParaRPr>
                    </a:p>
                  </a:txBody>
                  <a:tcPr/>
                </a:tc>
                <a:tc>
                  <a:txBody>
                    <a:bodyPr/>
                    <a:lstStyle/>
                    <a:p>
                      <a:pPr lvl="1"/>
                      <a:r>
                        <a:rPr lang="en-SG" sz="2500" dirty="0"/>
                        <a:t>Frontend Engineer (Developer) and Tester (frontend)</a:t>
                      </a:r>
                    </a:p>
                    <a:p>
                      <a:pPr lvl="1"/>
                      <a:r>
                        <a:rPr lang="en-SG" sz="2500" dirty="0"/>
                        <a:t>He also focused on building a seamless frontend experience</a:t>
                      </a:r>
                      <a:endParaRPr lang="en-SG" sz="2500" dirty="0">
                        <a:solidFill>
                          <a:schemeClr val="tx1"/>
                        </a:solidFill>
                      </a:endParaRPr>
                    </a:p>
                  </a:txBody>
                  <a:tcPr/>
                </a:tc>
                <a:extLst>
                  <a:ext uri="{0D108BD9-81ED-4DB2-BD59-A6C34878D82A}">
                    <a16:rowId xmlns:a16="http://schemas.microsoft.com/office/drawing/2014/main" val="4292747809"/>
                  </a:ext>
                </a:extLst>
              </a:tr>
              <a:tr h="889579">
                <a:tc>
                  <a:txBody>
                    <a:bodyPr/>
                    <a:lstStyle/>
                    <a:p>
                      <a:r>
                        <a:rPr lang="en-SG" sz="2500" dirty="0">
                          <a:solidFill>
                            <a:schemeClr val="tx1"/>
                          </a:solidFill>
                        </a:rPr>
                        <a:t>5</a:t>
                      </a:r>
                    </a:p>
                  </a:txBody>
                  <a:tcPr/>
                </a:tc>
                <a:tc>
                  <a:txBody>
                    <a:bodyPr/>
                    <a:lstStyle/>
                    <a:p>
                      <a:r>
                        <a:rPr lang="en-SG" sz="2500" dirty="0"/>
                        <a:t>Kyaw Thu </a:t>
                      </a:r>
                      <a:endParaRPr lang="en-SG" sz="2500" dirty="0">
                        <a:solidFill>
                          <a:schemeClr val="tx1"/>
                        </a:solidFill>
                      </a:endParaRP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Database Developer (Physical) and Data Entry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He managed database development and data entry tasks.</a:t>
                      </a:r>
                    </a:p>
                  </a:txBody>
                  <a:tcPr/>
                </a:tc>
                <a:extLst>
                  <a:ext uri="{0D108BD9-81ED-4DB2-BD59-A6C34878D82A}">
                    <a16:rowId xmlns:a16="http://schemas.microsoft.com/office/drawing/2014/main" val="3968521273"/>
                  </a:ext>
                </a:extLst>
              </a:tr>
              <a:tr h="912663">
                <a:tc>
                  <a:txBody>
                    <a:bodyPr/>
                    <a:lstStyle/>
                    <a:p>
                      <a:r>
                        <a:rPr lang="en-SG" sz="2500" dirty="0">
                          <a:solidFill>
                            <a:schemeClr val="tx1"/>
                          </a:solidFill>
                        </a:rPr>
                        <a:t>6</a:t>
                      </a:r>
                    </a:p>
                  </a:txBody>
                  <a:tcPr/>
                </a:tc>
                <a:tc>
                  <a:txBody>
                    <a:bodyPr/>
                    <a:lstStyle/>
                    <a:p>
                      <a:r>
                        <a:rPr lang="en-SG" sz="2500" dirty="0"/>
                        <a:t>Myat </a:t>
                      </a:r>
                      <a:r>
                        <a:rPr lang="en-SG" sz="2500" dirty="0" err="1"/>
                        <a:t>Paing</a:t>
                      </a:r>
                      <a:r>
                        <a:rPr lang="en-SG" sz="2500" dirty="0"/>
                        <a:t> Min</a:t>
                      </a:r>
                      <a:endParaRPr lang="en-SG" sz="2500" dirty="0">
                        <a:solidFill>
                          <a:schemeClr val="tx1"/>
                        </a:solidFill>
                      </a:endParaRPr>
                    </a:p>
                  </a:txBody>
                  <a:tcPr/>
                </a:tc>
                <a:tc>
                  <a:txBody>
                    <a:bodyPr/>
                    <a:lstStyle/>
                    <a:p>
                      <a:pPr lvl="1"/>
                      <a:r>
                        <a:rPr lang="en-SG" sz="2500" dirty="0"/>
                        <a:t>Backend Engineer (Developer) : Group Lead</a:t>
                      </a:r>
                    </a:p>
                    <a:p>
                      <a:pPr lvl="1"/>
                      <a:r>
                        <a:rPr lang="en-SG" sz="2500" dirty="0"/>
                        <a:t>He worked on backend development and data engineering to ensure system performance.</a:t>
                      </a:r>
                      <a:endParaRPr lang="en-SG" sz="2500" dirty="0">
                        <a:solidFill>
                          <a:schemeClr val="tx1"/>
                        </a:solidFill>
                      </a:endParaRPr>
                    </a:p>
                  </a:txBody>
                  <a:tcPr/>
                </a:tc>
                <a:extLst>
                  <a:ext uri="{0D108BD9-81ED-4DB2-BD59-A6C34878D82A}">
                    <a16:rowId xmlns:a16="http://schemas.microsoft.com/office/drawing/2014/main" val="1052204032"/>
                  </a:ext>
                </a:extLst>
              </a:tr>
              <a:tr h="889579">
                <a:tc>
                  <a:txBody>
                    <a:bodyPr/>
                    <a:lstStyle/>
                    <a:p>
                      <a:r>
                        <a:rPr lang="en-SG" sz="2500" dirty="0">
                          <a:solidFill>
                            <a:schemeClr val="tx1"/>
                          </a:solidFill>
                        </a:rPr>
                        <a:t>7</a:t>
                      </a:r>
                    </a:p>
                  </a:txBody>
                  <a:tcPr/>
                </a:tc>
                <a:tc>
                  <a:txBody>
                    <a:bodyPr/>
                    <a:lstStyle/>
                    <a:p>
                      <a:r>
                        <a:rPr lang="en-SG" sz="2500" dirty="0" err="1"/>
                        <a:t>Zay</a:t>
                      </a:r>
                      <a:r>
                        <a:rPr lang="en-SG" sz="2500" dirty="0"/>
                        <a:t> Yar Lin </a:t>
                      </a:r>
                      <a:r>
                        <a:rPr lang="en-SG" sz="2500" dirty="0" err="1"/>
                        <a:t>Htut</a:t>
                      </a:r>
                      <a:endParaRPr lang="en-SG" sz="2500" dirty="0">
                        <a:solidFill>
                          <a:schemeClr val="tx1"/>
                        </a:solidFill>
                      </a:endParaRP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Backend Engineer (Developer) and Tester (frontend)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He contributed to backend development and database integration.</a:t>
                      </a:r>
                      <a:endParaRPr lang="en-SG" sz="2500" dirty="0">
                        <a:solidFill>
                          <a:schemeClr val="tx1"/>
                        </a:solidFill>
                      </a:endParaRPr>
                    </a:p>
                  </a:txBody>
                  <a:tcPr/>
                </a:tc>
                <a:extLst>
                  <a:ext uri="{0D108BD9-81ED-4DB2-BD59-A6C34878D82A}">
                    <a16:rowId xmlns:a16="http://schemas.microsoft.com/office/drawing/2014/main" val="2000790604"/>
                  </a:ext>
                </a:extLst>
              </a:tr>
              <a:tr h="889579">
                <a:tc>
                  <a:txBody>
                    <a:bodyPr/>
                    <a:lstStyle/>
                    <a:p>
                      <a:r>
                        <a:rPr lang="en-SG" sz="2500" dirty="0">
                          <a:solidFill>
                            <a:schemeClr val="tx1"/>
                          </a:solidFill>
                        </a:rPr>
                        <a:t>8</a:t>
                      </a:r>
                    </a:p>
                  </a:txBody>
                  <a:tcPr/>
                </a:tc>
                <a:tc>
                  <a:txBody>
                    <a:bodyPr/>
                    <a:lstStyle/>
                    <a:p>
                      <a:r>
                        <a:rPr lang="en-SG" sz="2500" dirty="0" err="1"/>
                        <a:t>Thi</a:t>
                      </a:r>
                      <a:r>
                        <a:rPr lang="en-SG" sz="2500" dirty="0"/>
                        <a:t> Han Naing </a:t>
                      </a:r>
                      <a:endParaRPr lang="en-SG" sz="2500" dirty="0">
                        <a:solidFill>
                          <a:schemeClr val="tx1"/>
                        </a:solidFill>
                      </a:endParaRPr>
                    </a:p>
                  </a:txBody>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Tester : Group Lead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SG" sz="2500" dirty="0"/>
                        <a:t>He focused on prepare test log. Finding bugs and ensuring system quality.</a:t>
                      </a:r>
                    </a:p>
                  </a:txBody>
                  <a:tcPr/>
                </a:tc>
                <a:extLst>
                  <a:ext uri="{0D108BD9-81ED-4DB2-BD59-A6C34878D82A}">
                    <a16:rowId xmlns:a16="http://schemas.microsoft.com/office/drawing/2014/main" val="2997216379"/>
                  </a:ext>
                </a:extLst>
              </a:tr>
              <a:tr h="889579">
                <a:tc>
                  <a:txBody>
                    <a:bodyPr/>
                    <a:lstStyle/>
                    <a:p>
                      <a:r>
                        <a:rPr lang="en-SG" sz="2500" dirty="0">
                          <a:solidFill>
                            <a:schemeClr val="tx1"/>
                          </a:solidFill>
                        </a:rPr>
                        <a:t>9</a:t>
                      </a:r>
                    </a:p>
                  </a:txBody>
                  <a:tcPr/>
                </a:tc>
                <a:tc>
                  <a:txBody>
                    <a:bodyPr/>
                    <a:lstStyle/>
                    <a:p>
                      <a:r>
                        <a:rPr lang="en-SG" sz="2500" dirty="0" err="1"/>
                        <a:t>Wut</a:t>
                      </a:r>
                      <a:r>
                        <a:rPr lang="en-SG" sz="2500" dirty="0"/>
                        <a:t> Yi </a:t>
                      </a:r>
                      <a:r>
                        <a:rPr lang="en-SG" sz="2500" dirty="0" err="1"/>
                        <a:t>Oo</a:t>
                      </a:r>
                      <a:endParaRPr lang="en-SG" sz="2500" dirty="0">
                        <a:solidFill>
                          <a:schemeClr val="tx1"/>
                        </a:solidFill>
                      </a:endParaRPr>
                    </a:p>
                  </a:txBody>
                  <a:tcPr/>
                </a:tc>
                <a:tc>
                  <a:txBody>
                    <a:bodyPr/>
                    <a:lstStyle/>
                    <a:p>
                      <a:pPr lvl="1"/>
                      <a:r>
                        <a:rPr lang="en-SG" sz="2500" dirty="0"/>
                        <a:t>Tester (support) and Documentation (Lead)</a:t>
                      </a:r>
                    </a:p>
                    <a:p>
                      <a:pPr lvl="1"/>
                      <a:r>
                        <a:rPr lang="en-SG" sz="2500" dirty="0"/>
                        <a:t>She worked on system testing, prepare test log and Lead format and finalize documentation</a:t>
                      </a:r>
                      <a:endParaRPr lang="en-SG" sz="2500" dirty="0">
                        <a:solidFill>
                          <a:schemeClr val="tx1"/>
                        </a:solidFill>
                      </a:endParaRPr>
                    </a:p>
                  </a:txBody>
                  <a:tcPr/>
                </a:tc>
                <a:extLst>
                  <a:ext uri="{0D108BD9-81ED-4DB2-BD59-A6C34878D82A}">
                    <a16:rowId xmlns:a16="http://schemas.microsoft.com/office/drawing/2014/main" val="1509854137"/>
                  </a:ext>
                </a:extLst>
              </a:tr>
            </a:tbl>
          </a:graphicData>
        </a:graphic>
      </p:graphicFrame>
    </p:spTree>
    <p:extLst>
      <p:ext uri="{BB962C8B-B14F-4D97-AF65-F5344CB8AC3E}">
        <p14:creationId xmlns:p14="http://schemas.microsoft.com/office/powerpoint/2010/main" val="268001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7421"/>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Arial" panose="020B0604020202020204" pitchFamily="34" charset="0"/>
                <a:ea typeface="Open Sauce Bold"/>
                <a:cs typeface="Arial" panose="020B0604020202020204" pitchFamily="34" charset="0"/>
                <a:sym typeface="Open Sauce Bold"/>
              </a:rPr>
              <a:t>Site Design (Responsive on all devices)</a:t>
            </a:r>
          </a:p>
        </p:txBody>
      </p:sp>
      <p:sp>
        <p:nvSpPr>
          <p:cNvPr id="13" name="TextBox 12">
            <a:extLst>
              <a:ext uri="{FF2B5EF4-FFF2-40B4-BE49-F238E27FC236}">
                <a16:creationId xmlns:a16="http://schemas.microsoft.com/office/drawing/2014/main" id="{69E10ABA-4E8A-0FA6-4A6E-DA7C1F487EF8}"/>
              </a:ext>
            </a:extLst>
          </p:cNvPr>
          <p:cNvSpPr txBox="1"/>
          <p:nvPr/>
        </p:nvSpPr>
        <p:spPr>
          <a:xfrm>
            <a:off x="1901368" y="1078001"/>
            <a:ext cx="9144000" cy="477054"/>
          </a:xfrm>
          <a:prstGeom prst="rect">
            <a:avLst/>
          </a:prstGeom>
          <a:noFill/>
        </p:spPr>
        <p:txBody>
          <a:bodyPr wrap="square">
            <a:spAutoFit/>
          </a:bodyPr>
          <a:lstStyle/>
          <a:p>
            <a:r>
              <a:rPr lang="en-US" sz="2500" dirty="0">
                <a:solidFill>
                  <a:schemeClr val="bg1"/>
                </a:solidFill>
              </a:rPr>
              <a:t>(Laptop Browser : Edge)</a:t>
            </a:r>
            <a:endParaRPr lang="en-US" sz="2500"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3558D25F-ED1D-67F1-7CF5-DE26C20B1ADC}"/>
              </a:ext>
            </a:extLst>
          </p:cNvPr>
          <p:cNvPicPr>
            <a:picLocks noChangeAspect="1"/>
          </p:cNvPicPr>
          <p:nvPr/>
        </p:nvPicPr>
        <p:blipFill>
          <a:blip r:embed="rId2"/>
          <a:stretch>
            <a:fillRect/>
          </a:stretch>
        </p:blipFill>
        <p:spPr>
          <a:xfrm>
            <a:off x="1901368" y="1706604"/>
            <a:ext cx="14485258" cy="7748631"/>
          </a:xfrm>
          <a:prstGeom prst="rect">
            <a:avLst/>
          </a:prstGeom>
        </p:spPr>
      </p:pic>
    </p:spTree>
    <p:extLst>
      <p:ext uri="{BB962C8B-B14F-4D97-AF65-F5344CB8AC3E}">
        <p14:creationId xmlns:p14="http://schemas.microsoft.com/office/powerpoint/2010/main" val="1726193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7421"/>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Arial" panose="020B0604020202020204" pitchFamily="34" charset="0"/>
                <a:ea typeface="Open Sauce Bold"/>
                <a:cs typeface="Arial" panose="020B0604020202020204" pitchFamily="34" charset="0"/>
                <a:sym typeface="Open Sauce Bold"/>
              </a:rPr>
              <a:t>Site Design (Responsive on all devices)</a:t>
            </a:r>
          </a:p>
        </p:txBody>
      </p:sp>
      <p:sp>
        <p:nvSpPr>
          <p:cNvPr id="13" name="TextBox 12">
            <a:extLst>
              <a:ext uri="{FF2B5EF4-FFF2-40B4-BE49-F238E27FC236}">
                <a16:creationId xmlns:a16="http://schemas.microsoft.com/office/drawing/2014/main" id="{69E10ABA-4E8A-0FA6-4A6E-DA7C1F487EF8}"/>
              </a:ext>
            </a:extLst>
          </p:cNvPr>
          <p:cNvSpPr txBox="1"/>
          <p:nvPr/>
        </p:nvSpPr>
        <p:spPr>
          <a:xfrm>
            <a:off x="1901368" y="1003321"/>
            <a:ext cx="14485258" cy="477054"/>
          </a:xfrm>
          <a:prstGeom prst="rect">
            <a:avLst/>
          </a:prstGeom>
          <a:noFill/>
        </p:spPr>
        <p:txBody>
          <a:bodyPr wrap="square">
            <a:spAutoFit/>
          </a:bodyPr>
          <a:lstStyle/>
          <a:p>
            <a:r>
              <a:rPr lang="en-US" sz="2500" dirty="0">
                <a:solidFill>
                  <a:schemeClr val="bg1"/>
                </a:solidFill>
              </a:rPr>
              <a:t>Laptop Browser : Google Chrome, Firefox, </a:t>
            </a:r>
            <a:r>
              <a:rPr lang="en-US" sz="2500" dirty="0" err="1">
                <a:solidFill>
                  <a:schemeClr val="bg1"/>
                </a:solidFill>
              </a:rPr>
              <a:t>etc</a:t>
            </a:r>
            <a:r>
              <a:rPr lang="en-US" sz="2500" dirty="0">
                <a:solidFill>
                  <a:schemeClr val="bg1"/>
                </a:solidFill>
              </a:rPr>
              <a:t>…</a:t>
            </a:r>
          </a:p>
        </p:txBody>
      </p:sp>
      <p:pic>
        <p:nvPicPr>
          <p:cNvPr id="15" name="Picture 14">
            <a:extLst>
              <a:ext uri="{FF2B5EF4-FFF2-40B4-BE49-F238E27FC236}">
                <a16:creationId xmlns:a16="http://schemas.microsoft.com/office/drawing/2014/main" id="{3558D25F-ED1D-67F1-7CF5-DE26C20B1ADC}"/>
              </a:ext>
            </a:extLst>
          </p:cNvPr>
          <p:cNvPicPr>
            <a:picLocks noChangeAspect="1"/>
          </p:cNvPicPr>
          <p:nvPr/>
        </p:nvPicPr>
        <p:blipFill>
          <a:blip r:embed="rId2"/>
          <a:stretch>
            <a:fillRect/>
          </a:stretch>
        </p:blipFill>
        <p:spPr>
          <a:xfrm>
            <a:off x="1901368" y="1706604"/>
            <a:ext cx="14485258" cy="7748631"/>
          </a:xfrm>
          <a:prstGeom prst="rect">
            <a:avLst/>
          </a:prstGeom>
        </p:spPr>
      </p:pic>
    </p:spTree>
    <p:extLst>
      <p:ext uri="{BB962C8B-B14F-4D97-AF65-F5344CB8AC3E}">
        <p14:creationId xmlns:p14="http://schemas.microsoft.com/office/powerpoint/2010/main" val="4069982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7421"/>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Arial" panose="020B0604020202020204" pitchFamily="34" charset="0"/>
                <a:ea typeface="Open Sauce Bold"/>
                <a:cs typeface="Arial" panose="020B0604020202020204" pitchFamily="34" charset="0"/>
                <a:sym typeface="Open Sauce Bold"/>
              </a:rPr>
              <a:t>Data Protection from Human Error</a:t>
            </a:r>
          </a:p>
        </p:txBody>
      </p:sp>
      <p:pic>
        <p:nvPicPr>
          <p:cNvPr id="3" name="Picture 2">
            <a:extLst>
              <a:ext uri="{FF2B5EF4-FFF2-40B4-BE49-F238E27FC236}">
                <a16:creationId xmlns:a16="http://schemas.microsoft.com/office/drawing/2014/main" id="{4F02AB07-5B8B-401A-493D-D659F2547F62}"/>
              </a:ext>
            </a:extLst>
          </p:cNvPr>
          <p:cNvPicPr>
            <a:picLocks noChangeAspect="1"/>
          </p:cNvPicPr>
          <p:nvPr/>
        </p:nvPicPr>
        <p:blipFill>
          <a:blip r:embed="rId2"/>
          <a:stretch>
            <a:fillRect/>
          </a:stretch>
        </p:blipFill>
        <p:spPr>
          <a:xfrm>
            <a:off x="901904" y="2879834"/>
            <a:ext cx="9019653" cy="6481240"/>
          </a:xfrm>
          <a:prstGeom prst="rect">
            <a:avLst/>
          </a:prstGeom>
        </p:spPr>
      </p:pic>
      <p:pic>
        <p:nvPicPr>
          <p:cNvPr id="5" name="Picture 4">
            <a:extLst>
              <a:ext uri="{FF2B5EF4-FFF2-40B4-BE49-F238E27FC236}">
                <a16:creationId xmlns:a16="http://schemas.microsoft.com/office/drawing/2014/main" id="{C85D696D-6280-A3EA-F91F-18BD6184D06E}"/>
              </a:ext>
            </a:extLst>
          </p:cNvPr>
          <p:cNvPicPr>
            <a:picLocks noChangeAspect="1"/>
          </p:cNvPicPr>
          <p:nvPr/>
        </p:nvPicPr>
        <p:blipFill>
          <a:blip r:embed="rId3"/>
          <a:stretch>
            <a:fillRect/>
          </a:stretch>
        </p:blipFill>
        <p:spPr>
          <a:xfrm>
            <a:off x="10462058" y="2907452"/>
            <a:ext cx="6779914" cy="6481239"/>
          </a:xfrm>
          <a:prstGeom prst="rect">
            <a:avLst/>
          </a:prstGeom>
        </p:spPr>
      </p:pic>
      <p:sp>
        <p:nvSpPr>
          <p:cNvPr id="17" name="TextBox 16">
            <a:extLst>
              <a:ext uri="{FF2B5EF4-FFF2-40B4-BE49-F238E27FC236}">
                <a16:creationId xmlns:a16="http://schemas.microsoft.com/office/drawing/2014/main" id="{9FE01B41-3330-A193-BB90-C57F5A764657}"/>
              </a:ext>
            </a:extLst>
          </p:cNvPr>
          <p:cNvSpPr txBox="1"/>
          <p:nvPr/>
        </p:nvSpPr>
        <p:spPr>
          <a:xfrm>
            <a:off x="1483970" y="1703050"/>
            <a:ext cx="13305456" cy="477054"/>
          </a:xfrm>
          <a:prstGeom prst="rect">
            <a:avLst/>
          </a:prstGeom>
          <a:noFill/>
        </p:spPr>
        <p:txBody>
          <a:bodyPr wrap="square">
            <a:spAutoFit/>
          </a:bodyPr>
          <a:lstStyle/>
          <a:p>
            <a:r>
              <a:rPr lang="en-US" sz="2500" dirty="0">
                <a:solidFill>
                  <a:schemeClr val="bg1"/>
                </a:solidFill>
                <a:latin typeface="Arial" panose="020B0604020202020204" pitchFamily="34" charset="0"/>
                <a:cs typeface="Arial" panose="020B0604020202020204" pitchFamily="34" charset="0"/>
              </a:rPr>
              <a:t>Protecting Our System with input wrong information. For keep clean data on report result.  </a:t>
            </a:r>
            <a:endParaRPr lang="en-SG"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3654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Front End (Program Security)</a:t>
            </a:r>
          </a:p>
        </p:txBody>
      </p:sp>
      <p:pic>
        <p:nvPicPr>
          <p:cNvPr id="4" name="Picture 3">
            <a:extLst>
              <a:ext uri="{FF2B5EF4-FFF2-40B4-BE49-F238E27FC236}">
                <a16:creationId xmlns:a16="http://schemas.microsoft.com/office/drawing/2014/main" id="{D5ABC071-EA32-8508-B289-4C74614E8902}"/>
              </a:ext>
            </a:extLst>
          </p:cNvPr>
          <p:cNvPicPr>
            <a:picLocks noChangeAspect="1"/>
          </p:cNvPicPr>
          <p:nvPr/>
        </p:nvPicPr>
        <p:blipFill>
          <a:blip r:embed="rId2"/>
          <a:stretch>
            <a:fillRect/>
          </a:stretch>
        </p:blipFill>
        <p:spPr>
          <a:xfrm>
            <a:off x="901904" y="1801523"/>
            <a:ext cx="12855917" cy="6431329"/>
          </a:xfrm>
          <a:prstGeom prst="rect">
            <a:avLst/>
          </a:prstGeom>
        </p:spPr>
      </p:pic>
      <p:pic>
        <p:nvPicPr>
          <p:cNvPr id="6" name="Picture 5">
            <a:extLst>
              <a:ext uri="{FF2B5EF4-FFF2-40B4-BE49-F238E27FC236}">
                <a16:creationId xmlns:a16="http://schemas.microsoft.com/office/drawing/2014/main" id="{AEDF2CC1-6702-2E3E-0088-00540AC1A9CC}"/>
              </a:ext>
            </a:extLst>
          </p:cNvPr>
          <p:cNvPicPr>
            <a:picLocks noChangeAspect="1"/>
          </p:cNvPicPr>
          <p:nvPr/>
        </p:nvPicPr>
        <p:blipFill rotWithShape="1">
          <a:blip r:embed="rId3"/>
          <a:srcRect l="2600" t="12177" r="1022" b="6169"/>
          <a:stretch/>
        </p:blipFill>
        <p:spPr>
          <a:xfrm>
            <a:off x="11801919" y="8554000"/>
            <a:ext cx="5410200" cy="1314450"/>
          </a:xfrm>
          <a:prstGeom prst="rect">
            <a:avLst/>
          </a:prstGeom>
        </p:spPr>
      </p:pic>
      <p:cxnSp>
        <p:nvCxnSpPr>
          <p:cNvPr id="9" name="Connector: Elbow 8">
            <a:extLst>
              <a:ext uri="{FF2B5EF4-FFF2-40B4-BE49-F238E27FC236}">
                <a16:creationId xmlns:a16="http://schemas.microsoft.com/office/drawing/2014/main" id="{D6287979-6941-E208-BAE8-8C493D047080}"/>
              </a:ext>
            </a:extLst>
          </p:cNvPr>
          <p:cNvCxnSpPr>
            <a:cxnSpLocks/>
            <a:endCxn id="6" idx="0"/>
          </p:cNvCxnSpPr>
          <p:nvPr/>
        </p:nvCxnSpPr>
        <p:spPr>
          <a:xfrm>
            <a:off x="13757821" y="7924800"/>
            <a:ext cx="749198" cy="629200"/>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7FC70F-4E89-6BF2-79A3-5C0E75C05615}"/>
              </a:ext>
            </a:extLst>
          </p:cNvPr>
          <p:cNvSpPr txBox="1"/>
          <p:nvPr/>
        </p:nvSpPr>
        <p:spPr>
          <a:xfrm>
            <a:off x="14132420" y="3616666"/>
            <a:ext cx="3253676" cy="1246495"/>
          </a:xfrm>
          <a:prstGeom prst="rect">
            <a:avLst/>
          </a:prstGeom>
          <a:noFill/>
        </p:spPr>
        <p:txBody>
          <a:bodyPr wrap="square">
            <a:spAutoFit/>
          </a:bodyPr>
          <a:lstStyle/>
          <a:p>
            <a:r>
              <a:rPr lang="en-US" sz="2500" dirty="0">
                <a:solidFill>
                  <a:schemeClr val="bg1"/>
                </a:solidFill>
                <a:latin typeface="Arial" panose="020B0604020202020204" pitchFamily="34" charset="0"/>
                <a:cs typeface="Arial" panose="020B0604020202020204" pitchFamily="34" charset="0"/>
              </a:rPr>
              <a:t>Protecting Our System with Google reCAPTCHA</a:t>
            </a:r>
            <a:endParaRPr lang="en-SG"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840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Group : Testing</a:t>
            </a:r>
          </a:p>
        </p:txBody>
      </p:sp>
      <p:pic>
        <p:nvPicPr>
          <p:cNvPr id="2" name="Picture 1">
            <a:extLst>
              <a:ext uri="{FF2B5EF4-FFF2-40B4-BE49-F238E27FC236}">
                <a16:creationId xmlns:a16="http://schemas.microsoft.com/office/drawing/2014/main" id="{F0ACF257-3A78-424D-B200-86FC50B128FC}"/>
              </a:ext>
            </a:extLst>
          </p:cNvPr>
          <p:cNvPicPr>
            <a:picLocks noChangeAspect="1"/>
          </p:cNvPicPr>
          <p:nvPr/>
        </p:nvPicPr>
        <p:blipFill>
          <a:blip r:embed="rId2"/>
          <a:stretch>
            <a:fillRect/>
          </a:stretch>
        </p:blipFill>
        <p:spPr>
          <a:xfrm>
            <a:off x="3363664" y="898309"/>
            <a:ext cx="13046571" cy="8632684"/>
          </a:xfrm>
          <a:prstGeom prst="rect">
            <a:avLst/>
          </a:prstGeom>
        </p:spPr>
      </p:pic>
    </p:spTree>
    <p:extLst>
      <p:ext uri="{BB962C8B-B14F-4D97-AF65-F5344CB8AC3E}">
        <p14:creationId xmlns:p14="http://schemas.microsoft.com/office/powerpoint/2010/main" val="198730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12351" y="896278"/>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10447" y="-4305"/>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203383" y="54856"/>
            <a:ext cx="14047064"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Feature (</a:t>
            </a:r>
            <a:r>
              <a:rPr lang="en-US" sz="3000" b="1" u="sng" dirty="0">
                <a:solidFill>
                  <a:schemeClr val="bg1"/>
                </a:solidFill>
                <a:latin typeface="Open Sauce Bold"/>
                <a:ea typeface="Open Sauce Bold"/>
                <a:cs typeface="Open Sauce Bold"/>
                <a:sym typeface="Open Sauce Bold"/>
              </a:rPr>
              <a:t>Current</a:t>
            </a:r>
            <a:r>
              <a:rPr lang="en-US" sz="3000" b="1" dirty="0">
                <a:solidFill>
                  <a:schemeClr val="bg1"/>
                </a:solidFill>
                <a:latin typeface="Open Sauce Bold"/>
                <a:ea typeface="Open Sauce Bold"/>
                <a:cs typeface="Open Sauce Bold"/>
                <a:sym typeface="Open Sauce Bold"/>
              </a:rPr>
              <a:t> &amp; Future) : Check list for Comply with Specification  </a:t>
            </a:r>
          </a:p>
        </p:txBody>
      </p:sp>
      <p:graphicFrame>
        <p:nvGraphicFramePr>
          <p:cNvPr id="3" name="Table 3">
            <a:extLst>
              <a:ext uri="{FF2B5EF4-FFF2-40B4-BE49-F238E27FC236}">
                <a16:creationId xmlns:a16="http://schemas.microsoft.com/office/drawing/2014/main" id="{653161AC-F287-FCCB-E450-07B8CE5E3A34}"/>
              </a:ext>
            </a:extLst>
          </p:cNvPr>
          <p:cNvGraphicFramePr>
            <a:graphicFrameLocks noGrp="1"/>
          </p:cNvGraphicFramePr>
          <p:nvPr>
            <p:extLst>
              <p:ext uri="{D42A27DB-BD31-4B8C-83A1-F6EECF244321}">
                <p14:modId xmlns:p14="http://schemas.microsoft.com/office/powerpoint/2010/main" val="535441362"/>
              </p:ext>
            </p:extLst>
          </p:nvPr>
        </p:nvGraphicFramePr>
        <p:xfrm>
          <a:off x="912349" y="904512"/>
          <a:ext cx="16463298" cy="8958837"/>
        </p:xfrm>
        <a:graphic>
          <a:graphicData uri="http://schemas.openxmlformats.org/drawingml/2006/table">
            <a:tbl>
              <a:tblPr firstRow="1" bandRow="1">
                <a:tableStyleId>{5C22544A-7EE6-4342-B048-85BDC9FD1C3A}</a:tableStyleId>
              </a:tblPr>
              <a:tblGrid>
                <a:gridCol w="726743">
                  <a:extLst>
                    <a:ext uri="{9D8B030D-6E8A-4147-A177-3AD203B41FA5}">
                      <a16:colId xmlns:a16="http://schemas.microsoft.com/office/drawing/2014/main" val="3986994926"/>
                    </a:ext>
                  </a:extLst>
                </a:gridCol>
                <a:gridCol w="4827784">
                  <a:extLst>
                    <a:ext uri="{9D8B030D-6E8A-4147-A177-3AD203B41FA5}">
                      <a16:colId xmlns:a16="http://schemas.microsoft.com/office/drawing/2014/main" val="3464048531"/>
                    </a:ext>
                  </a:extLst>
                </a:gridCol>
                <a:gridCol w="8448844">
                  <a:extLst>
                    <a:ext uri="{9D8B030D-6E8A-4147-A177-3AD203B41FA5}">
                      <a16:colId xmlns:a16="http://schemas.microsoft.com/office/drawing/2014/main" val="1108363586"/>
                    </a:ext>
                  </a:extLst>
                </a:gridCol>
                <a:gridCol w="2459927">
                  <a:extLst>
                    <a:ext uri="{9D8B030D-6E8A-4147-A177-3AD203B41FA5}">
                      <a16:colId xmlns:a16="http://schemas.microsoft.com/office/drawing/2014/main" val="129040944"/>
                    </a:ext>
                  </a:extLst>
                </a:gridCol>
              </a:tblGrid>
              <a:tr h="447620">
                <a:tc>
                  <a:txBody>
                    <a:bodyPr/>
                    <a:lstStyle/>
                    <a:p>
                      <a:pPr algn="ctr"/>
                      <a:r>
                        <a:rPr lang="en-SG" sz="2500" b="1" dirty="0"/>
                        <a:t>No</a:t>
                      </a:r>
                    </a:p>
                  </a:txBody>
                  <a:tcPr/>
                </a:tc>
                <a:tc>
                  <a:txBody>
                    <a:bodyPr/>
                    <a:lstStyle/>
                    <a:p>
                      <a:pPr algn="ctr"/>
                      <a:r>
                        <a:rPr lang="en-SG" sz="2500" b="1" dirty="0"/>
                        <a:t>Feature</a:t>
                      </a:r>
                    </a:p>
                  </a:txBody>
                  <a:tcPr/>
                </a:tc>
                <a:tc>
                  <a:txBody>
                    <a:bodyPr/>
                    <a:lstStyle/>
                    <a:p>
                      <a:pPr algn="ctr"/>
                      <a:r>
                        <a:rPr lang="en-SG" sz="2500" b="1" dirty="0"/>
                        <a:t>As Requested In Specification</a:t>
                      </a:r>
                    </a:p>
                  </a:txBody>
                  <a:tcPr/>
                </a:tc>
                <a:tc>
                  <a:txBody>
                    <a:bodyPr/>
                    <a:lstStyle/>
                    <a:p>
                      <a:pPr algn="ctr"/>
                      <a:r>
                        <a:rPr lang="en-SG" sz="2500" b="1" dirty="0"/>
                        <a:t>Comply (√/ X)</a:t>
                      </a:r>
                    </a:p>
                  </a:txBody>
                  <a:tcPr/>
                </a:tc>
                <a:extLst>
                  <a:ext uri="{0D108BD9-81ED-4DB2-BD59-A6C34878D82A}">
                    <a16:rowId xmlns:a16="http://schemas.microsoft.com/office/drawing/2014/main" val="3794751800"/>
                  </a:ext>
                </a:extLst>
              </a:tr>
              <a:tr h="586598">
                <a:tc>
                  <a:txBody>
                    <a:bodyPr/>
                    <a:lstStyle/>
                    <a:p>
                      <a:pPr lvl="0" algn="ctr">
                        <a:lnSpc>
                          <a:spcPct val="100000"/>
                        </a:lnSpc>
                      </a:pPr>
                      <a:r>
                        <a:rPr lang="en-SG" sz="2000" dirty="0">
                          <a:latin typeface="+mn-lt"/>
                        </a:rPr>
                        <a:t>1</a:t>
                      </a:r>
                    </a:p>
                  </a:txBody>
                  <a:tcPr anchor="ctr"/>
                </a:tc>
                <a:tc>
                  <a:txBody>
                    <a:bodyPr/>
                    <a:lstStyle/>
                    <a:p>
                      <a:pPr lvl="1" algn="l" fontAlgn="ctr"/>
                      <a:r>
                        <a:rPr lang="en-SG" sz="2000" b="0" i="0" u="none" strike="noStrike" dirty="0">
                          <a:solidFill>
                            <a:srgbClr val="000000"/>
                          </a:solidFill>
                          <a:effectLst/>
                          <a:latin typeface="+mn-lt"/>
                        </a:rPr>
                        <a:t>Secure Role-based Access Control</a:t>
                      </a:r>
                    </a:p>
                  </a:txBody>
                  <a:tcPr marL="9525" marR="9525" marT="9525" marB="0" anchor="ctr"/>
                </a:tc>
                <a:tc>
                  <a:txBody>
                    <a:bodyPr/>
                    <a:lstStyle/>
                    <a:p>
                      <a:pPr lvl="1" algn="l" fontAlgn="ctr"/>
                      <a:r>
                        <a:rPr lang="en-US" sz="2000" b="0" i="0" u="none" strike="noStrike" dirty="0">
                          <a:solidFill>
                            <a:srgbClr val="000000"/>
                          </a:solidFill>
                          <a:effectLst/>
                          <a:latin typeface="+mn-lt"/>
                        </a:rPr>
                        <a:t>Different roles: Student, Marketing Coordinator, Marketing Manager, Admin, Guest</a:t>
                      </a:r>
                    </a:p>
                  </a:txBody>
                  <a:tcPr marL="9525" marR="9525" marT="9525" marB="0" anchor="ctr"/>
                </a:tc>
                <a:tc>
                  <a:txBody>
                    <a:bodyPr/>
                    <a:lstStyle/>
                    <a:p>
                      <a:pPr algn="ctr">
                        <a:lnSpc>
                          <a:spcPct val="100000"/>
                        </a:lnSpc>
                      </a:pPr>
                      <a:r>
                        <a:rPr lang="en-SG" sz="3000" b="1" dirty="0"/>
                        <a:t>√</a:t>
                      </a:r>
                      <a:endParaRPr lang="en-SG" sz="3000" dirty="0"/>
                    </a:p>
                  </a:txBody>
                  <a:tcPr/>
                </a:tc>
                <a:extLst>
                  <a:ext uri="{0D108BD9-81ED-4DB2-BD59-A6C34878D82A}">
                    <a16:rowId xmlns:a16="http://schemas.microsoft.com/office/drawing/2014/main" val="1871494751"/>
                  </a:ext>
                </a:extLst>
              </a:tr>
              <a:tr h="519816">
                <a:tc>
                  <a:txBody>
                    <a:bodyPr/>
                    <a:lstStyle/>
                    <a:p>
                      <a:pPr lvl="0" algn="ctr">
                        <a:lnSpc>
                          <a:spcPct val="100000"/>
                        </a:lnSpc>
                      </a:pPr>
                      <a:r>
                        <a:rPr lang="en-SG" sz="2000" dirty="0">
                          <a:latin typeface="+mn-lt"/>
                        </a:rPr>
                        <a:t>2</a:t>
                      </a:r>
                    </a:p>
                  </a:txBody>
                  <a:tcPr anchor="ctr"/>
                </a:tc>
                <a:tc>
                  <a:txBody>
                    <a:bodyPr/>
                    <a:lstStyle/>
                    <a:p>
                      <a:pPr lvl="1" algn="l" fontAlgn="ctr"/>
                      <a:r>
                        <a:rPr lang="en-SG" sz="2000" b="0" i="0" u="none" strike="noStrike" dirty="0">
                          <a:solidFill>
                            <a:srgbClr val="000000"/>
                          </a:solidFill>
                          <a:effectLst/>
                          <a:latin typeface="+mn-lt"/>
                        </a:rPr>
                        <a:t>Article Submission System</a:t>
                      </a:r>
                    </a:p>
                  </a:txBody>
                  <a:tcPr marL="9525" marR="9525" marT="9525" marB="0" anchor="ctr"/>
                </a:tc>
                <a:tc>
                  <a:txBody>
                    <a:bodyPr/>
                    <a:lstStyle/>
                    <a:p>
                      <a:pPr lvl="1" algn="l" fontAlgn="ctr"/>
                      <a:r>
                        <a:rPr lang="en-US" sz="2000" b="0" i="0" u="none" strike="noStrike" dirty="0">
                          <a:solidFill>
                            <a:srgbClr val="000000"/>
                          </a:solidFill>
                          <a:effectLst/>
                          <a:latin typeface="+mn-lt"/>
                        </a:rPr>
                        <a:t>Students can submit Word documents (articles)</a:t>
                      </a:r>
                    </a:p>
                  </a:txBody>
                  <a:tcPr marL="9525" marR="9525" marT="9525" marB="0" anchor="ctr"/>
                </a:tc>
                <a:tc>
                  <a:txBody>
                    <a:bodyPr/>
                    <a:lstStyle/>
                    <a:p>
                      <a:pPr algn="ctr">
                        <a:lnSpc>
                          <a:spcPct val="100000"/>
                        </a:lnSpc>
                      </a:pPr>
                      <a:r>
                        <a:rPr lang="en-SG" sz="3000" b="1" dirty="0"/>
                        <a:t>√</a:t>
                      </a:r>
                      <a:endParaRPr lang="en-SG" sz="3000" dirty="0"/>
                    </a:p>
                  </a:txBody>
                  <a:tcPr/>
                </a:tc>
                <a:extLst>
                  <a:ext uri="{0D108BD9-81ED-4DB2-BD59-A6C34878D82A}">
                    <a16:rowId xmlns:a16="http://schemas.microsoft.com/office/drawing/2014/main" val="3712470005"/>
                  </a:ext>
                </a:extLst>
              </a:tr>
              <a:tr h="575108">
                <a:tc>
                  <a:txBody>
                    <a:bodyPr/>
                    <a:lstStyle/>
                    <a:p>
                      <a:pPr lvl="0" algn="ctr">
                        <a:lnSpc>
                          <a:spcPct val="100000"/>
                        </a:lnSpc>
                      </a:pPr>
                      <a:r>
                        <a:rPr lang="en-SG" sz="2000" dirty="0">
                          <a:latin typeface="+mn-lt"/>
                        </a:rPr>
                        <a:t>3</a:t>
                      </a:r>
                    </a:p>
                  </a:txBody>
                  <a:tcPr anchor="ctr"/>
                </a:tc>
                <a:tc>
                  <a:txBody>
                    <a:bodyPr/>
                    <a:lstStyle/>
                    <a:p>
                      <a:pPr lvl="1" algn="l" fontAlgn="ctr"/>
                      <a:r>
                        <a:rPr lang="en-SG" sz="2000" b="0" i="0" u="none" strike="noStrike">
                          <a:solidFill>
                            <a:srgbClr val="000000"/>
                          </a:solidFill>
                          <a:effectLst/>
                          <a:latin typeface="+mn-lt"/>
                        </a:rPr>
                        <a:t>Image Upload Support</a:t>
                      </a:r>
                    </a:p>
                  </a:txBody>
                  <a:tcPr marL="9525" marR="9525" marT="9525" marB="0" anchor="ctr"/>
                </a:tc>
                <a:tc>
                  <a:txBody>
                    <a:bodyPr/>
                    <a:lstStyle/>
                    <a:p>
                      <a:pPr lvl="1" algn="l" fontAlgn="ctr"/>
                      <a:r>
                        <a:rPr lang="en-US" sz="2000" b="0" i="0" u="none" strike="noStrike" dirty="0">
                          <a:solidFill>
                            <a:srgbClr val="000000"/>
                          </a:solidFill>
                          <a:effectLst/>
                          <a:latin typeface="+mn-lt"/>
                        </a:rPr>
                        <a:t>Students can upload high-quality images along with articles</a:t>
                      </a:r>
                    </a:p>
                  </a:txBody>
                  <a:tcPr marL="9525" marR="9525" marT="9525" marB="0" anchor="ctr"/>
                </a:tc>
                <a:tc>
                  <a:txBody>
                    <a:bodyPr/>
                    <a:lstStyle/>
                    <a:p>
                      <a:pPr algn="ctr">
                        <a:lnSpc>
                          <a:spcPct val="100000"/>
                        </a:lnSpc>
                      </a:pPr>
                      <a:r>
                        <a:rPr lang="en-SG" sz="3000" b="1" dirty="0"/>
                        <a:t>√</a:t>
                      </a:r>
                      <a:endParaRPr lang="en-SG" sz="3000" dirty="0"/>
                    </a:p>
                  </a:txBody>
                  <a:tcPr/>
                </a:tc>
                <a:extLst>
                  <a:ext uri="{0D108BD9-81ED-4DB2-BD59-A6C34878D82A}">
                    <a16:rowId xmlns:a16="http://schemas.microsoft.com/office/drawing/2014/main" val="1197694901"/>
                  </a:ext>
                </a:extLst>
              </a:tr>
              <a:tr h="519816">
                <a:tc>
                  <a:txBody>
                    <a:bodyPr/>
                    <a:lstStyle/>
                    <a:p>
                      <a:pPr lvl="0" algn="ctr">
                        <a:lnSpc>
                          <a:spcPct val="100000"/>
                        </a:lnSpc>
                      </a:pPr>
                      <a:r>
                        <a:rPr lang="en-SG" sz="2000" dirty="0">
                          <a:latin typeface="+mn-lt"/>
                        </a:rPr>
                        <a:t>4</a:t>
                      </a:r>
                    </a:p>
                  </a:txBody>
                  <a:tcPr anchor="ctr"/>
                </a:tc>
                <a:tc>
                  <a:txBody>
                    <a:bodyPr/>
                    <a:lstStyle/>
                    <a:p>
                      <a:pPr lvl="1" algn="l" fontAlgn="ctr"/>
                      <a:r>
                        <a:rPr lang="en-SG" sz="2000" b="0" i="0" u="none" strike="noStrike">
                          <a:solidFill>
                            <a:srgbClr val="000000"/>
                          </a:solidFill>
                          <a:effectLst/>
                          <a:latin typeface="+mn-lt"/>
                        </a:rPr>
                        <a:t>Terms and Conditions Enforcement</a:t>
                      </a:r>
                    </a:p>
                  </a:txBody>
                  <a:tcPr marL="9525" marR="9525" marT="9525" marB="0" anchor="ctr"/>
                </a:tc>
                <a:tc>
                  <a:txBody>
                    <a:bodyPr/>
                    <a:lstStyle/>
                    <a:p>
                      <a:pPr lvl="1" algn="l" fontAlgn="ctr"/>
                      <a:r>
                        <a:rPr lang="en-US" sz="2000" b="0" i="0" u="none" strike="noStrike" dirty="0">
                          <a:solidFill>
                            <a:srgbClr val="000000"/>
                          </a:solidFill>
                          <a:effectLst/>
                          <a:latin typeface="+mn-lt"/>
                        </a:rPr>
                        <a:t>Students must agree to T&amp;Cs before submission</a:t>
                      </a:r>
                    </a:p>
                  </a:txBody>
                  <a:tcPr marL="9525" marR="9525" marT="9525" marB="0" anchor="ctr"/>
                </a:tc>
                <a:tc>
                  <a:txBody>
                    <a:bodyPr/>
                    <a:lstStyle/>
                    <a:p>
                      <a:pPr algn="ctr">
                        <a:lnSpc>
                          <a:spcPct val="100000"/>
                        </a:lnSpc>
                      </a:pPr>
                      <a:r>
                        <a:rPr lang="en-SG" sz="3000" b="1" dirty="0"/>
                        <a:t>√</a:t>
                      </a:r>
                      <a:endParaRPr lang="en-SG" sz="3000" dirty="0"/>
                    </a:p>
                  </a:txBody>
                  <a:tcPr/>
                </a:tc>
                <a:extLst>
                  <a:ext uri="{0D108BD9-81ED-4DB2-BD59-A6C34878D82A}">
                    <a16:rowId xmlns:a16="http://schemas.microsoft.com/office/drawing/2014/main" val="81958389"/>
                  </a:ext>
                </a:extLst>
              </a:tr>
              <a:tr h="586598">
                <a:tc>
                  <a:txBody>
                    <a:bodyPr/>
                    <a:lstStyle/>
                    <a:p>
                      <a:pPr lvl="0" algn="ctr">
                        <a:lnSpc>
                          <a:spcPct val="100000"/>
                        </a:lnSpc>
                      </a:pPr>
                      <a:r>
                        <a:rPr lang="en-SG" sz="2000" dirty="0">
                          <a:latin typeface="+mn-lt"/>
                        </a:rPr>
                        <a:t>5</a:t>
                      </a:r>
                    </a:p>
                  </a:txBody>
                  <a:tcPr anchor="ctr"/>
                </a:tc>
                <a:tc>
                  <a:txBody>
                    <a:bodyPr/>
                    <a:lstStyle/>
                    <a:p>
                      <a:pPr lvl="1" algn="l" fontAlgn="ctr"/>
                      <a:r>
                        <a:rPr lang="en-SG" sz="2000" b="0" i="0" u="none" strike="noStrike">
                          <a:solidFill>
                            <a:srgbClr val="000000"/>
                          </a:solidFill>
                          <a:effectLst/>
                          <a:latin typeface="+mn-lt"/>
                        </a:rPr>
                        <a:t>Contribution Closure Management</a:t>
                      </a:r>
                    </a:p>
                  </a:txBody>
                  <a:tcPr marL="9525" marR="9525" marT="9525" marB="0" anchor="ctr"/>
                </a:tc>
                <a:tc>
                  <a:txBody>
                    <a:bodyPr/>
                    <a:lstStyle/>
                    <a:p>
                      <a:pPr lvl="1" algn="l" fontAlgn="ctr"/>
                      <a:r>
                        <a:rPr lang="en-US" sz="2000" b="0" i="0" u="none" strike="noStrike" dirty="0">
                          <a:solidFill>
                            <a:srgbClr val="000000"/>
                          </a:solidFill>
                          <a:effectLst/>
                          <a:latin typeface="+mn-lt"/>
                        </a:rPr>
                        <a:t>New submissions disabled after closure date; edits allowed until final closure</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dirty="0"/>
                    </a:p>
                  </a:txBody>
                  <a:tcPr/>
                </a:tc>
                <a:extLst>
                  <a:ext uri="{0D108BD9-81ED-4DB2-BD59-A6C34878D82A}">
                    <a16:rowId xmlns:a16="http://schemas.microsoft.com/office/drawing/2014/main" val="1930851391"/>
                  </a:ext>
                </a:extLst>
              </a:tr>
              <a:tr h="519816">
                <a:tc>
                  <a:txBody>
                    <a:bodyPr/>
                    <a:lstStyle/>
                    <a:p>
                      <a:pPr lvl="0" algn="ctr">
                        <a:lnSpc>
                          <a:spcPct val="100000"/>
                        </a:lnSpc>
                      </a:pPr>
                      <a:r>
                        <a:rPr lang="en-SG" sz="2000" dirty="0">
                          <a:solidFill>
                            <a:schemeClr val="tx1"/>
                          </a:solidFill>
                          <a:latin typeface="+mn-lt"/>
                        </a:rPr>
                        <a:t>6</a:t>
                      </a:r>
                    </a:p>
                  </a:txBody>
                  <a:tcPr anchor="ctr"/>
                </a:tc>
                <a:tc>
                  <a:txBody>
                    <a:bodyPr/>
                    <a:lstStyle/>
                    <a:p>
                      <a:pPr lvl="1" algn="l" fontAlgn="ctr"/>
                      <a:r>
                        <a:rPr lang="en-SG" sz="2000" b="0" i="0" u="none" strike="noStrike" dirty="0">
                          <a:solidFill>
                            <a:schemeClr val="tx1"/>
                          </a:solidFill>
                          <a:effectLst/>
                          <a:latin typeface="+mn-lt"/>
                        </a:rPr>
                        <a:t>Automated Email Notifications</a:t>
                      </a:r>
                    </a:p>
                  </a:txBody>
                  <a:tcPr marL="9525" marR="9525" marT="9525" marB="0" anchor="ctr"/>
                </a:tc>
                <a:tc>
                  <a:txBody>
                    <a:bodyPr/>
                    <a:lstStyle/>
                    <a:p>
                      <a:pPr lvl="1" algn="l" fontAlgn="ctr"/>
                      <a:r>
                        <a:rPr lang="en-US" sz="2000" b="0" i="0" u="none" strike="noStrike" dirty="0">
                          <a:solidFill>
                            <a:schemeClr val="tx1"/>
                          </a:solidFill>
                          <a:effectLst/>
                          <a:latin typeface="+mn-lt"/>
                        </a:rPr>
                        <a:t>System emails Coordinators when new contributions are submitted</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dirty="0"/>
                    </a:p>
                  </a:txBody>
                  <a:tcPr/>
                </a:tc>
                <a:extLst>
                  <a:ext uri="{0D108BD9-81ED-4DB2-BD59-A6C34878D82A}">
                    <a16:rowId xmlns:a16="http://schemas.microsoft.com/office/drawing/2014/main" val="3439342226"/>
                  </a:ext>
                </a:extLst>
              </a:tr>
              <a:tr h="562859">
                <a:tc>
                  <a:txBody>
                    <a:bodyPr/>
                    <a:lstStyle/>
                    <a:p>
                      <a:pPr lvl="0" algn="ctr">
                        <a:lnSpc>
                          <a:spcPct val="100000"/>
                        </a:lnSpc>
                      </a:pPr>
                      <a:r>
                        <a:rPr lang="en-SG" sz="2000" dirty="0">
                          <a:latin typeface="+mn-lt"/>
                        </a:rPr>
                        <a:t>7</a:t>
                      </a:r>
                    </a:p>
                  </a:txBody>
                  <a:tcPr anchor="ctr"/>
                </a:tc>
                <a:tc>
                  <a:txBody>
                    <a:bodyPr/>
                    <a:lstStyle/>
                    <a:p>
                      <a:pPr lvl="1" algn="l" fontAlgn="ctr"/>
                      <a:r>
                        <a:rPr lang="en-SG" sz="2000" b="0" i="0" u="none" strike="noStrike">
                          <a:solidFill>
                            <a:srgbClr val="000000"/>
                          </a:solidFill>
                          <a:effectLst/>
                          <a:latin typeface="+mn-lt"/>
                        </a:rPr>
                        <a:t>Faculty-specific Contribution Access</a:t>
                      </a:r>
                    </a:p>
                  </a:txBody>
                  <a:tcPr marL="9525" marR="9525" marT="9525" marB="0" anchor="ctr"/>
                </a:tc>
                <a:tc>
                  <a:txBody>
                    <a:bodyPr/>
                    <a:lstStyle/>
                    <a:p>
                      <a:pPr lvl="1" algn="l" fontAlgn="ctr"/>
                      <a:r>
                        <a:rPr lang="en-US" sz="2000" b="0" i="0" u="none" strike="noStrike" dirty="0">
                          <a:solidFill>
                            <a:srgbClr val="000000"/>
                          </a:solidFill>
                          <a:effectLst/>
                          <a:latin typeface="+mn-lt"/>
                        </a:rPr>
                        <a:t>Coordinators can only access submissions from their own Faculty</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p>
                  </a:txBody>
                  <a:tcPr/>
                </a:tc>
                <a:extLst>
                  <a:ext uri="{0D108BD9-81ED-4DB2-BD59-A6C34878D82A}">
                    <a16:rowId xmlns:a16="http://schemas.microsoft.com/office/drawing/2014/main" val="588748111"/>
                  </a:ext>
                </a:extLst>
              </a:tr>
              <a:tr h="519816">
                <a:tc>
                  <a:txBody>
                    <a:bodyPr/>
                    <a:lstStyle/>
                    <a:p>
                      <a:pPr lvl="0" algn="ctr">
                        <a:lnSpc>
                          <a:spcPct val="100000"/>
                        </a:lnSpc>
                      </a:pPr>
                      <a:r>
                        <a:rPr lang="en-SG" sz="2000" b="1" dirty="0">
                          <a:latin typeface="+mn-lt"/>
                        </a:rPr>
                        <a:t>8</a:t>
                      </a:r>
                    </a:p>
                  </a:txBody>
                  <a:tcPr anchor="ctr"/>
                </a:tc>
                <a:tc>
                  <a:txBody>
                    <a:bodyPr/>
                    <a:lstStyle/>
                    <a:p>
                      <a:pPr lvl="1" algn="l" fontAlgn="ctr"/>
                      <a:r>
                        <a:rPr lang="en-SG" sz="2000" b="0" i="0" u="none" strike="noStrike" dirty="0">
                          <a:solidFill>
                            <a:srgbClr val="000000"/>
                          </a:solidFill>
                          <a:effectLst/>
                          <a:latin typeface="+mn-lt"/>
                        </a:rPr>
                        <a:t>Contribution Commenting and Editing</a:t>
                      </a:r>
                    </a:p>
                  </a:txBody>
                  <a:tcPr marL="9525" marR="9525" marT="9525" marB="0" anchor="ctr"/>
                </a:tc>
                <a:tc>
                  <a:txBody>
                    <a:bodyPr/>
                    <a:lstStyle/>
                    <a:p>
                      <a:pPr lvl="1" algn="l" fontAlgn="ctr"/>
                      <a:r>
                        <a:rPr lang="en-US" sz="2000" b="0" i="0" u="none" strike="noStrike" dirty="0">
                          <a:solidFill>
                            <a:srgbClr val="000000"/>
                          </a:solidFill>
                          <a:effectLst/>
                          <a:latin typeface="+mn-lt"/>
                        </a:rPr>
                        <a:t>Coordinators can comment on and edit submissions within 14 days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tc>
                <a:extLst>
                  <a:ext uri="{0D108BD9-81ED-4DB2-BD59-A6C34878D82A}">
                    <a16:rowId xmlns:a16="http://schemas.microsoft.com/office/drawing/2014/main" val="656307896"/>
                  </a:ext>
                </a:extLst>
              </a:tr>
              <a:tr h="585822">
                <a:tc>
                  <a:txBody>
                    <a:bodyPr/>
                    <a:lstStyle/>
                    <a:p>
                      <a:pPr lvl="0" algn="ctr">
                        <a:lnSpc>
                          <a:spcPct val="100000"/>
                        </a:lnSpc>
                      </a:pPr>
                      <a:r>
                        <a:rPr lang="en-SG" sz="2000" dirty="0">
                          <a:latin typeface="+mn-lt"/>
                        </a:rPr>
                        <a:t>9</a:t>
                      </a:r>
                    </a:p>
                  </a:txBody>
                  <a:tcPr anchor="ctr"/>
                </a:tc>
                <a:tc>
                  <a:txBody>
                    <a:bodyPr/>
                    <a:lstStyle/>
                    <a:p>
                      <a:pPr lvl="1" algn="l" fontAlgn="ctr"/>
                      <a:r>
                        <a:rPr lang="en-SG" sz="2000" b="0" i="0" u="none" strike="noStrike">
                          <a:solidFill>
                            <a:srgbClr val="000000"/>
                          </a:solidFill>
                          <a:effectLst/>
                          <a:latin typeface="+mn-lt"/>
                        </a:rPr>
                        <a:t>Contribution Selection for Publication</a:t>
                      </a:r>
                    </a:p>
                  </a:txBody>
                  <a:tcPr marL="9525" marR="9525" marT="9525" marB="0" anchor="ctr"/>
                </a:tc>
                <a:tc>
                  <a:txBody>
                    <a:bodyPr/>
                    <a:lstStyle/>
                    <a:p>
                      <a:pPr lvl="1" algn="l" fontAlgn="ctr"/>
                      <a:r>
                        <a:rPr lang="en-US" sz="2000" b="0" i="0" u="none" strike="noStrike" dirty="0">
                          <a:solidFill>
                            <a:srgbClr val="000000"/>
                          </a:solidFill>
                          <a:effectLst/>
                          <a:latin typeface="+mn-lt"/>
                        </a:rPr>
                        <a:t>Coordinators can select articles for publication</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1" u="none" dirty="0"/>
                    </a:p>
                  </a:txBody>
                  <a:tcPr/>
                </a:tc>
                <a:extLst>
                  <a:ext uri="{0D108BD9-81ED-4DB2-BD59-A6C34878D82A}">
                    <a16:rowId xmlns:a16="http://schemas.microsoft.com/office/drawing/2014/main" val="1403517177"/>
                  </a:ext>
                </a:extLst>
              </a:tr>
              <a:tr h="586598">
                <a:tc>
                  <a:txBody>
                    <a:bodyPr/>
                    <a:lstStyle/>
                    <a:p>
                      <a:pPr lvl="0" algn="ctr">
                        <a:lnSpc>
                          <a:spcPct val="100000"/>
                        </a:lnSpc>
                      </a:pPr>
                      <a:r>
                        <a:rPr lang="en-SG" sz="2000" b="0" dirty="0">
                          <a:latin typeface="+mn-lt"/>
                        </a:rPr>
                        <a:t>10</a:t>
                      </a:r>
                    </a:p>
                  </a:txBody>
                  <a:tcPr anchor="ctr"/>
                </a:tc>
                <a:tc>
                  <a:txBody>
                    <a:bodyPr/>
                    <a:lstStyle/>
                    <a:p>
                      <a:pPr lvl="1" algn="l" fontAlgn="ctr"/>
                      <a:r>
                        <a:rPr lang="en-SG" sz="2000" b="0" i="0" u="none" strike="noStrike">
                          <a:solidFill>
                            <a:srgbClr val="000000"/>
                          </a:solidFill>
                          <a:effectLst/>
                          <a:latin typeface="+mn-lt"/>
                        </a:rPr>
                        <a:t>Centralized Viewing for Marketing Manager</a:t>
                      </a:r>
                    </a:p>
                  </a:txBody>
                  <a:tcPr marL="9525" marR="9525" marT="9525" marB="0" anchor="ctr"/>
                </a:tc>
                <a:tc>
                  <a:txBody>
                    <a:bodyPr/>
                    <a:lstStyle/>
                    <a:p>
                      <a:pPr lvl="1" algn="l" fontAlgn="ctr"/>
                      <a:r>
                        <a:rPr lang="en-US" sz="2000" b="0" i="0" u="none" strike="noStrike" dirty="0">
                          <a:solidFill>
                            <a:srgbClr val="000000"/>
                          </a:solidFill>
                          <a:effectLst/>
                          <a:latin typeface="+mn-lt"/>
                        </a:rPr>
                        <a:t>Manager can view all selected articles but cannot edit</a:t>
                      </a:r>
                    </a:p>
                  </a:txBody>
                  <a:tcPr marL="9525" marR="9525" marT="9525" marB="0" anchor="ctr"/>
                </a:tc>
                <a:tc>
                  <a:txBody>
                    <a:bodyPr/>
                    <a:lstStyle/>
                    <a:p>
                      <a:pPr algn="ctr">
                        <a:lnSpc>
                          <a:spcPct val="100000"/>
                        </a:lnSpc>
                      </a:pPr>
                      <a:r>
                        <a:rPr lang="en-SG" sz="3000" b="1" dirty="0"/>
                        <a:t>√</a:t>
                      </a:r>
                      <a:endParaRPr lang="en-SG" sz="3000" dirty="0"/>
                    </a:p>
                  </a:txBody>
                  <a:tcPr/>
                </a:tc>
                <a:extLst>
                  <a:ext uri="{0D108BD9-81ED-4DB2-BD59-A6C34878D82A}">
                    <a16:rowId xmlns:a16="http://schemas.microsoft.com/office/drawing/2014/main" val="4274128842"/>
                  </a:ext>
                </a:extLst>
              </a:tr>
              <a:tr h="519816">
                <a:tc>
                  <a:txBody>
                    <a:bodyPr/>
                    <a:lstStyle/>
                    <a:p>
                      <a:pPr lvl="0" algn="ctr">
                        <a:lnSpc>
                          <a:spcPct val="100000"/>
                        </a:lnSpc>
                      </a:pPr>
                      <a:r>
                        <a:rPr lang="en-SG" sz="2000" b="0" dirty="0">
                          <a:latin typeface="+mn-lt"/>
                        </a:rPr>
                        <a:t>11</a:t>
                      </a:r>
                    </a:p>
                  </a:txBody>
                  <a:tcPr anchor="ctr"/>
                </a:tc>
                <a:tc>
                  <a:txBody>
                    <a:bodyPr/>
                    <a:lstStyle/>
                    <a:p>
                      <a:pPr lvl="1" algn="l" fontAlgn="ctr"/>
                      <a:r>
                        <a:rPr lang="en-US" sz="2000" b="0" i="0" u="none" strike="noStrike">
                          <a:solidFill>
                            <a:srgbClr val="000000"/>
                          </a:solidFill>
                          <a:effectLst/>
                          <a:latin typeface="+mn-lt"/>
                        </a:rPr>
                        <a:t>Bulk Download of Selected Articles</a:t>
                      </a:r>
                    </a:p>
                  </a:txBody>
                  <a:tcPr marL="9525" marR="9525" marT="9525" marB="0" anchor="ctr"/>
                </a:tc>
                <a:tc>
                  <a:txBody>
                    <a:bodyPr/>
                    <a:lstStyle/>
                    <a:p>
                      <a:pPr lvl="1" algn="l" fontAlgn="ctr"/>
                      <a:r>
                        <a:rPr lang="en-US" sz="2000" b="0" i="0" u="none" strike="noStrike" dirty="0">
                          <a:solidFill>
                            <a:srgbClr val="000000"/>
                          </a:solidFill>
                          <a:effectLst/>
                          <a:latin typeface="+mn-lt"/>
                        </a:rPr>
                        <a:t>Manager can download all selected contributions as a ZIP after final closure</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dirty="0"/>
                    </a:p>
                  </a:txBody>
                  <a:tcPr/>
                </a:tc>
                <a:extLst>
                  <a:ext uri="{0D108BD9-81ED-4DB2-BD59-A6C34878D82A}">
                    <a16:rowId xmlns:a16="http://schemas.microsoft.com/office/drawing/2014/main" val="2039934360"/>
                  </a:ext>
                </a:extLst>
              </a:tr>
              <a:tr h="519816">
                <a:tc>
                  <a:txBody>
                    <a:bodyPr/>
                    <a:lstStyle/>
                    <a:p>
                      <a:pPr lvl="0" algn="ctr">
                        <a:lnSpc>
                          <a:spcPct val="100000"/>
                        </a:lnSpc>
                      </a:pPr>
                      <a:r>
                        <a:rPr lang="en-SG" sz="2000" b="0" dirty="0">
                          <a:latin typeface="+mn-lt"/>
                        </a:rPr>
                        <a:t>12</a:t>
                      </a:r>
                    </a:p>
                  </a:txBody>
                  <a:tcPr anchor="ctr"/>
                </a:tc>
                <a:tc>
                  <a:txBody>
                    <a:bodyPr/>
                    <a:lstStyle/>
                    <a:p>
                      <a:pPr lvl="1" algn="l" fontAlgn="ctr"/>
                      <a:r>
                        <a:rPr lang="en-SG" sz="2000" b="0" i="0" u="none" strike="noStrike" dirty="0">
                          <a:solidFill>
                            <a:srgbClr val="000000"/>
                          </a:solidFill>
                          <a:effectLst/>
                          <a:latin typeface="+mn-lt"/>
                        </a:rPr>
                        <a:t>System Administration Tools</a:t>
                      </a:r>
                    </a:p>
                  </a:txBody>
                  <a:tcPr marL="9525" marR="9525" marT="9525" marB="0" anchor="ctr"/>
                </a:tc>
                <a:tc>
                  <a:txBody>
                    <a:bodyPr/>
                    <a:lstStyle/>
                    <a:p>
                      <a:pPr lvl="1" algn="l" fontAlgn="ctr"/>
                      <a:r>
                        <a:rPr lang="en-US" sz="2000" b="0" i="0" u="none" strike="noStrike" dirty="0">
                          <a:solidFill>
                            <a:srgbClr val="000000"/>
                          </a:solidFill>
                          <a:effectLst/>
                          <a:latin typeface="+mn-lt"/>
                        </a:rPr>
                        <a:t>Admin can manage system settings, closure dates, user accounts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dirty="0"/>
                    </a:p>
                  </a:txBody>
                  <a:tcPr/>
                </a:tc>
                <a:extLst>
                  <a:ext uri="{0D108BD9-81ED-4DB2-BD59-A6C34878D82A}">
                    <a16:rowId xmlns:a16="http://schemas.microsoft.com/office/drawing/2014/main" val="1499464731"/>
                  </a:ext>
                </a:extLst>
              </a:tr>
              <a:tr h="519816">
                <a:tc>
                  <a:txBody>
                    <a:bodyPr/>
                    <a:lstStyle/>
                    <a:p>
                      <a:pPr lvl="0" algn="ctr">
                        <a:lnSpc>
                          <a:spcPct val="100000"/>
                        </a:lnSpc>
                      </a:pPr>
                      <a:r>
                        <a:rPr lang="en-SG" sz="2000" b="0" dirty="0">
                          <a:latin typeface="+mn-lt"/>
                        </a:rPr>
                        <a:t>13</a:t>
                      </a:r>
                    </a:p>
                  </a:txBody>
                  <a:tcPr anchor="ctr"/>
                </a:tc>
                <a:tc>
                  <a:txBody>
                    <a:bodyPr/>
                    <a:lstStyle/>
                    <a:p>
                      <a:pPr lvl="1" algn="l" fontAlgn="ctr"/>
                      <a:r>
                        <a:rPr lang="en-SG" sz="2000" b="0" i="0" u="none" strike="noStrike" dirty="0">
                          <a:solidFill>
                            <a:srgbClr val="000000"/>
                          </a:solidFill>
                          <a:effectLst/>
                          <a:latin typeface="+mn-lt"/>
                        </a:rPr>
                        <a:t>Guest Viewing Access</a:t>
                      </a:r>
                    </a:p>
                  </a:txBody>
                  <a:tcPr marL="9525" marR="9525" marT="9525" marB="0" anchor="ctr"/>
                </a:tc>
                <a:tc>
                  <a:txBody>
                    <a:bodyPr/>
                    <a:lstStyle/>
                    <a:p>
                      <a:pPr lvl="1" algn="l" fontAlgn="ctr"/>
                      <a:r>
                        <a:rPr lang="en-US" sz="2000" b="0" i="0" u="none" strike="noStrike" dirty="0">
                          <a:solidFill>
                            <a:srgbClr val="000000"/>
                          </a:solidFill>
                          <a:effectLst/>
                          <a:latin typeface="+mn-lt"/>
                        </a:rPr>
                        <a:t>Guests can view selected contributions by Faculty</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1" u="none" dirty="0"/>
                    </a:p>
                  </a:txBody>
                  <a:tcPr/>
                </a:tc>
                <a:extLst>
                  <a:ext uri="{0D108BD9-81ED-4DB2-BD59-A6C34878D82A}">
                    <a16:rowId xmlns:a16="http://schemas.microsoft.com/office/drawing/2014/main" val="3157757332"/>
                  </a:ext>
                </a:extLst>
              </a:tr>
              <a:tr h="519816">
                <a:tc>
                  <a:txBody>
                    <a:bodyPr/>
                    <a:lstStyle/>
                    <a:p>
                      <a:pPr lvl="0" algn="ctr">
                        <a:lnSpc>
                          <a:spcPct val="100000"/>
                        </a:lnSpc>
                      </a:pPr>
                      <a:r>
                        <a:rPr lang="en-SG" sz="2000" b="0" dirty="0">
                          <a:latin typeface="+mn-lt"/>
                        </a:rPr>
                        <a:t>14</a:t>
                      </a:r>
                    </a:p>
                  </a:txBody>
                  <a:tcPr anchor="ctr"/>
                </a:tc>
                <a:tc>
                  <a:txBody>
                    <a:bodyPr/>
                    <a:lstStyle/>
                    <a:p>
                      <a:pPr lvl="1" algn="l" fontAlgn="ctr"/>
                      <a:r>
                        <a:rPr lang="en-SG" sz="2000" b="0" i="0" u="none" strike="noStrike" dirty="0">
                          <a:solidFill>
                            <a:srgbClr val="000000"/>
                          </a:solidFill>
                          <a:effectLst/>
                          <a:latin typeface="+mn-lt"/>
                        </a:rPr>
                        <a:t>Statistical Reporting and Analysis</a:t>
                      </a:r>
                    </a:p>
                  </a:txBody>
                  <a:tcPr marL="9525" marR="9525" marT="9525" marB="0" anchor="ctr"/>
                </a:tc>
                <a:tc>
                  <a:txBody>
                    <a:bodyPr/>
                    <a:lstStyle/>
                    <a:p>
                      <a:pPr lvl="1" algn="l" fontAlgn="ctr"/>
                      <a:r>
                        <a:rPr lang="en-US" sz="2000" b="0" i="0" u="none" strike="noStrike" dirty="0">
                          <a:solidFill>
                            <a:srgbClr val="000000"/>
                          </a:solidFill>
                          <a:effectLst/>
                          <a:latin typeface="+mn-lt"/>
                        </a:rPr>
                        <a:t>View reports like number of contributions per Faculty</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u="none" dirty="0"/>
                    </a:p>
                  </a:txBody>
                  <a:tcPr/>
                </a:tc>
                <a:extLst>
                  <a:ext uri="{0D108BD9-81ED-4DB2-BD59-A6C34878D82A}">
                    <a16:rowId xmlns:a16="http://schemas.microsoft.com/office/drawing/2014/main" val="1914527254"/>
                  </a:ext>
                </a:extLst>
              </a:tr>
              <a:tr h="519816">
                <a:tc>
                  <a:txBody>
                    <a:bodyPr/>
                    <a:lstStyle/>
                    <a:p>
                      <a:pPr lvl="0" algn="ctr">
                        <a:lnSpc>
                          <a:spcPct val="100000"/>
                        </a:lnSpc>
                      </a:pPr>
                      <a:r>
                        <a:rPr lang="en-SG" sz="2000" b="0" dirty="0">
                          <a:latin typeface="+mn-lt"/>
                        </a:rPr>
                        <a:t>15</a:t>
                      </a:r>
                    </a:p>
                  </a:txBody>
                  <a:tcPr anchor="ctr"/>
                </a:tc>
                <a:tc>
                  <a:txBody>
                    <a:bodyPr/>
                    <a:lstStyle/>
                    <a:p>
                      <a:pPr lvl="1" algn="l" fontAlgn="ctr"/>
                      <a:r>
                        <a:rPr lang="en-SG" sz="2000" b="0" i="0" u="none" strike="noStrike" dirty="0">
                          <a:solidFill>
                            <a:srgbClr val="000000"/>
                          </a:solidFill>
                          <a:effectLst/>
                          <a:latin typeface="+mn-lt"/>
                        </a:rPr>
                        <a:t>Responsive User Interface</a:t>
                      </a:r>
                    </a:p>
                  </a:txBody>
                  <a:tcPr marL="9525" marR="9525" marT="9525" marB="0" anchor="ctr"/>
                </a:tc>
                <a:tc>
                  <a:txBody>
                    <a:bodyPr/>
                    <a:lstStyle/>
                    <a:p>
                      <a:pPr lvl="1" algn="l" fontAlgn="ctr"/>
                      <a:r>
                        <a:rPr lang="en-US" sz="2000" b="0" i="0" u="none" strike="noStrike" dirty="0">
                          <a:solidFill>
                            <a:srgbClr val="000000"/>
                          </a:solidFill>
                          <a:effectLst/>
                          <a:latin typeface="+mn-lt"/>
                        </a:rPr>
                        <a:t>System interface adapts to mobile phones, tablets, and desktops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u="none" dirty="0"/>
                    </a:p>
                  </a:txBody>
                  <a:tcPr/>
                </a:tc>
                <a:extLst>
                  <a:ext uri="{0D108BD9-81ED-4DB2-BD59-A6C34878D82A}">
                    <a16:rowId xmlns:a16="http://schemas.microsoft.com/office/drawing/2014/main" val="1171875"/>
                  </a:ext>
                </a:extLst>
              </a:tr>
            </a:tbl>
          </a:graphicData>
        </a:graphic>
      </p:graphicFrame>
    </p:spTree>
    <p:extLst>
      <p:ext uri="{BB962C8B-B14F-4D97-AF65-F5344CB8AC3E}">
        <p14:creationId xmlns:p14="http://schemas.microsoft.com/office/powerpoint/2010/main" val="1756511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88285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1905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73887" y="164508"/>
            <a:ext cx="13380313"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Feature (</a:t>
            </a:r>
            <a:r>
              <a:rPr lang="en-US" sz="3000" b="1" u="sng" dirty="0">
                <a:solidFill>
                  <a:schemeClr val="bg1"/>
                </a:solidFill>
                <a:latin typeface="Open Sauce Bold"/>
                <a:ea typeface="Open Sauce Bold"/>
                <a:cs typeface="Open Sauce Bold"/>
                <a:sym typeface="Open Sauce Bold"/>
              </a:rPr>
              <a:t>Current</a:t>
            </a:r>
            <a:r>
              <a:rPr lang="en-US" sz="3000" b="1" dirty="0">
                <a:solidFill>
                  <a:schemeClr val="bg1"/>
                </a:solidFill>
                <a:latin typeface="Open Sauce Bold"/>
                <a:ea typeface="Open Sauce Bold"/>
                <a:cs typeface="Open Sauce Bold"/>
                <a:sym typeface="Open Sauce Bold"/>
              </a:rPr>
              <a:t> &amp; Future) : Check list for Comply with Specification </a:t>
            </a:r>
          </a:p>
        </p:txBody>
      </p:sp>
      <p:graphicFrame>
        <p:nvGraphicFramePr>
          <p:cNvPr id="3" name="Table 3">
            <a:extLst>
              <a:ext uri="{FF2B5EF4-FFF2-40B4-BE49-F238E27FC236}">
                <a16:creationId xmlns:a16="http://schemas.microsoft.com/office/drawing/2014/main" id="{653161AC-F287-FCCB-E450-07B8CE5E3A34}"/>
              </a:ext>
            </a:extLst>
          </p:cNvPr>
          <p:cNvGraphicFramePr>
            <a:graphicFrameLocks noGrp="1"/>
          </p:cNvGraphicFramePr>
          <p:nvPr>
            <p:extLst>
              <p:ext uri="{D42A27DB-BD31-4B8C-83A1-F6EECF244321}">
                <p14:modId xmlns:p14="http://schemas.microsoft.com/office/powerpoint/2010/main" val="3209585376"/>
              </p:ext>
            </p:extLst>
          </p:nvPr>
        </p:nvGraphicFramePr>
        <p:xfrm>
          <a:off x="882855" y="2179998"/>
          <a:ext cx="16585995" cy="4524664"/>
        </p:xfrm>
        <a:graphic>
          <a:graphicData uri="http://schemas.openxmlformats.org/drawingml/2006/table">
            <a:tbl>
              <a:tblPr firstRow="1" bandRow="1">
                <a:tableStyleId>{5C22544A-7EE6-4342-B048-85BDC9FD1C3A}</a:tableStyleId>
              </a:tblPr>
              <a:tblGrid>
                <a:gridCol w="732159">
                  <a:extLst>
                    <a:ext uri="{9D8B030D-6E8A-4147-A177-3AD203B41FA5}">
                      <a16:colId xmlns:a16="http://schemas.microsoft.com/office/drawing/2014/main" val="3986994926"/>
                    </a:ext>
                  </a:extLst>
                </a:gridCol>
                <a:gridCol w="4863764">
                  <a:extLst>
                    <a:ext uri="{9D8B030D-6E8A-4147-A177-3AD203B41FA5}">
                      <a16:colId xmlns:a16="http://schemas.microsoft.com/office/drawing/2014/main" val="3464048531"/>
                    </a:ext>
                  </a:extLst>
                </a:gridCol>
                <a:gridCol w="8511812">
                  <a:extLst>
                    <a:ext uri="{9D8B030D-6E8A-4147-A177-3AD203B41FA5}">
                      <a16:colId xmlns:a16="http://schemas.microsoft.com/office/drawing/2014/main" val="1108363586"/>
                    </a:ext>
                  </a:extLst>
                </a:gridCol>
                <a:gridCol w="2478260">
                  <a:extLst>
                    <a:ext uri="{9D8B030D-6E8A-4147-A177-3AD203B41FA5}">
                      <a16:colId xmlns:a16="http://schemas.microsoft.com/office/drawing/2014/main" val="129040944"/>
                    </a:ext>
                  </a:extLst>
                </a:gridCol>
              </a:tblGrid>
              <a:tr h="488758">
                <a:tc>
                  <a:txBody>
                    <a:bodyPr/>
                    <a:lstStyle/>
                    <a:p>
                      <a:pPr algn="ctr"/>
                      <a:r>
                        <a:rPr lang="en-SG" sz="2500" b="1" dirty="0"/>
                        <a:t>No</a:t>
                      </a:r>
                    </a:p>
                  </a:txBody>
                  <a:tcPr/>
                </a:tc>
                <a:tc>
                  <a:txBody>
                    <a:bodyPr/>
                    <a:lstStyle/>
                    <a:p>
                      <a:pPr algn="ctr"/>
                      <a:r>
                        <a:rPr lang="en-SG" sz="2500" b="1" dirty="0"/>
                        <a:t>Feature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500" b="1" dirty="0"/>
                        <a:t>As Requested In </a:t>
                      </a:r>
                      <a:r>
                        <a:rPr lang="en-SG" sz="2500" b="1" dirty="0" err="1"/>
                        <a:t>Specificaiton</a:t>
                      </a:r>
                      <a:r>
                        <a:rPr lang="en-SG" sz="2500" b="1" dirty="0"/>
                        <a:t> (</a:t>
                      </a:r>
                      <a:r>
                        <a:rPr lang="en-SG" sz="2800" dirty="0"/>
                        <a:t>Additional Features List)</a:t>
                      </a:r>
                      <a:endParaRPr lang="en-SG" sz="2500" b="1" dirty="0"/>
                    </a:p>
                  </a:txBody>
                  <a:tcPr/>
                </a:tc>
                <a:tc>
                  <a:txBody>
                    <a:bodyPr/>
                    <a:lstStyle/>
                    <a:p>
                      <a:pPr algn="ctr"/>
                      <a:r>
                        <a:rPr lang="en-SG" sz="2500" b="1" dirty="0"/>
                        <a:t>Comply (√/ X)</a:t>
                      </a:r>
                    </a:p>
                  </a:txBody>
                  <a:tcPr/>
                </a:tc>
                <a:extLst>
                  <a:ext uri="{0D108BD9-81ED-4DB2-BD59-A6C34878D82A}">
                    <a16:rowId xmlns:a16="http://schemas.microsoft.com/office/drawing/2014/main" val="3794751800"/>
                  </a:ext>
                </a:extLst>
              </a:tr>
              <a:tr h="517508">
                <a:tc>
                  <a:txBody>
                    <a:bodyPr/>
                    <a:lstStyle/>
                    <a:p>
                      <a:pPr lvl="0" algn="ctr">
                        <a:lnSpc>
                          <a:spcPct val="100000"/>
                        </a:lnSpc>
                      </a:pPr>
                      <a:r>
                        <a:rPr lang="en-SG" sz="2000" dirty="0">
                          <a:latin typeface="+mn-lt"/>
                        </a:rPr>
                        <a:t>1</a:t>
                      </a:r>
                    </a:p>
                  </a:txBody>
                  <a:tcPr anchor="ctr"/>
                </a:tc>
                <a:tc>
                  <a:txBody>
                    <a:bodyPr/>
                    <a:lstStyle/>
                    <a:p>
                      <a:pPr marL="457200" lvl="1" algn="l" defTabSz="914400" rtl="0" eaLnBrk="1" fontAlgn="ctr" latinLnBrk="0" hangingPunct="1"/>
                      <a:r>
                        <a:rPr lang="en-US" sz="2000" b="0" i="0" u="none" strike="noStrike" kern="1200" dirty="0">
                          <a:solidFill>
                            <a:schemeClr val="tx1"/>
                          </a:solidFill>
                          <a:effectLst/>
                          <a:latin typeface="+mn-lt"/>
                          <a:ea typeface="+mn-ea"/>
                          <a:cs typeface="+mn-cs"/>
                        </a:rPr>
                        <a:t>Last Login Reminder / First Login Welcome</a:t>
                      </a:r>
                    </a:p>
                  </a:txBody>
                  <a:tcPr marL="9525" marR="9525" marT="9525" marB="0" anchor="ctr"/>
                </a:tc>
                <a:tc>
                  <a:txBody>
                    <a:bodyPr/>
                    <a:lstStyle/>
                    <a:p>
                      <a:pPr marL="457200" lvl="1" algn="l" defTabSz="914400" rtl="0" eaLnBrk="1" fontAlgn="ctr" latinLnBrk="0" hangingPunct="1"/>
                      <a:r>
                        <a:rPr lang="en-US" sz="2000" b="0" i="0" u="none" strike="noStrike" kern="1200">
                          <a:solidFill>
                            <a:schemeClr val="tx1"/>
                          </a:solidFill>
                          <a:effectLst/>
                          <a:latin typeface="+mn-lt"/>
                          <a:ea typeface="+mn-ea"/>
                          <a:cs typeface="+mn-cs"/>
                        </a:rPr>
                        <a:t>Display the user's last login date/time or welcome message if first login</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solidFill>
                            <a:schemeClr val="tx1"/>
                          </a:solidFill>
                        </a:rPr>
                        <a:t>√</a:t>
                      </a:r>
                      <a:endParaRPr lang="en-SG" sz="3000" dirty="0">
                        <a:solidFill>
                          <a:schemeClr val="tx1"/>
                        </a:solidFill>
                      </a:endParaRPr>
                    </a:p>
                  </a:txBody>
                  <a:tcPr anchor="ctr"/>
                </a:tc>
                <a:extLst>
                  <a:ext uri="{0D108BD9-81ED-4DB2-BD59-A6C34878D82A}">
                    <a16:rowId xmlns:a16="http://schemas.microsoft.com/office/drawing/2014/main" val="1871494751"/>
                  </a:ext>
                </a:extLst>
              </a:tr>
              <a:tr h="517508">
                <a:tc rowSpan="4">
                  <a:txBody>
                    <a:bodyPr/>
                    <a:lstStyle/>
                    <a:p>
                      <a:pPr lvl="0" algn="ctr">
                        <a:lnSpc>
                          <a:spcPct val="100000"/>
                        </a:lnSpc>
                      </a:pPr>
                      <a:r>
                        <a:rPr lang="en-SG" sz="2000" dirty="0">
                          <a:latin typeface="+mn-lt"/>
                        </a:rPr>
                        <a:t>2</a:t>
                      </a:r>
                    </a:p>
                  </a:txBody>
                  <a:tcPr anchor="ctr"/>
                </a:tc>
                <a:tc rowSpan="4">
                  <a:txBody>
                    <a:bodyPr/>
                    <a:lstStyle/>
                    <a:p>
                      <a:pPr marL="457200" lvl="1" algn="l" defTabSz="914400" rtl="0" eaLnBrk="1" fontAlgn="ctr" latinLnBrk="0" hangingPunct="1"/>
                      <a:r>
                        <a:rPr lang="en-SG" sz="2000" b="0" i="0" u="none" strike="noStrike" kern="1200">
                          <a:solidFill>
                            <a:srgbClr val="000000"/>
                          </a:solidFill>
                          <a:effectLst/>
                          <a:latin typeface="+mn-lt"/>
                          <a:ea typeface="+mn-ea"/>
                          <a:cs typeface="+mn-cs"/>
                        </a:rPr>
                        <a:t>System Usage Monitoring Reports</a:t>
                      </a:r>
                    </a:p>
                  </a:txBody>
                  <a:tcPr marL="9525" marR="9525" marT="9525" marB="0" anchor="ctr"/>
                </a:tc>
                <a:tc>
                  <a:txBody>
                    <a:bodyPr/>
                    <a:lstStyle/>
                    <a:p>
                      <a:pPr marL="457200" lvl="1" algn="l" defTabSz="914400" rtl="0" eaLnBrk="1" fontAlgn="ctr" latinLnBrk="0" hangingPunct="1"/>
                      <a:r>
                        <a:rPr lang="en-US" sz="2000" b="0" i="0" u="none" strike="noStrike" kern="1200" dirty="0">
                          <a:solidFill>
                            <a:srgbClr val="000000"/>
                          </a:solidFill>
                          <a:effectLst/>
                          <a:latin typeface="+mn-lt"/>
                          <a:ea typeface="+mn-ea"/>
                          <a:cs typeface="+mn-cs"/>
                        </a:rPr>
                        <a:t>Admin can view reports about:</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3000" b="0" dirty="0"/>
                    </a:p>
                  </a:txBody>
                  <a:tcPr anchor="ctr"/>
                </a:tc>
                <a:extLst>
                  <a:ext uri="{0D108BD9-81ED-4DB2-BD59-A6C34878D82A}">
                    <a16:rowId xmlns:a16="http://schemas.microsoft.com/office/drawing/2014/main" val="3712470005"/>
                  </a:ext>
                </a:extLst>
              </a:tr>
              <a:tr h="573694">
                <a:tc vMerge="1">
                  <a:txBody>
                    <a:bodyPr/>
                    <a:lstStyle/>
                    <a:p>
                      <a:pPr lvl="0" algn="ctr">
                        <a:lnSpc>
                          <a:spcPct val="100000"/>
                        </a:lnSpc>
                      </a:pPr>
                      <a:endParaRPr lang="en-SG" sz="2000" dirty="0">
                        <a:latin typeface="+mn-lt"/>
                      </a:endParaRPr>
                    </a:p>
                  </a:txBody>
                  <a:tcPr anchor="ctr"/>
                </a:tc>
                <a:tc vMerge="1">
                  <a:txBody>
                    <a:bodyPr/>
                    <a:lstStyle/>
                    <a:p>
                      <a:endParaRPr lang="en-SG"/>
                    </a:p>
                  </a:txBody>
                  <a:tcPr/>
                </a:tc>
                <a:tc>
                  <a:txBody>
                    <a:bodyPr/>
                    <a:lstStyle/>
                    <a:p>
                      <a:pPr marL="1371600" lvl="3" algn="l" defTabSz="914400" rtl="0" eaLnBrk="1" fontAlgn="ctr" latinLnBrk="0" hangingPunct="1"/>
                      <a:r>
                        <a:rPr lang="en-SG" sz="2000" b="0" i="0" u="none" strike="noStrike" kern="1200" dirty="0">
                          <a:solidFill>
                            <a:srgbClr val="000000"/>
                          </a:solidFill>
                          <a:effectLst/>
                          <a:latin typeface="+mn-lt"/>
                          <a:ea typeface="+mn-ea"/>
                          <a:cs typeface="+mn-cs"/>
                        </a:rPr>
                        <a:t>- Most viewed pages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nchor="ctr"/>
                </a:tc>
                <a:extLst>
                  <a:ext uri="{0D108BD9-81ED-4DB2-BD59-A6C34878D82A}">
                    <a16:rowId xmlns:a16="http://schemas.microsoft.com/office/drawing/2014/main" val="1197694901"/>
                  </a:ext>
                </a:extLst>
              </a:tr>
              <a:tr h="517508">
                <a:tc vMerge="1">
                  <a:txBody>
                    <a:bodyPr/>
                    <a:lstStyle/>
                    <a:p>
                      <a:pPr lvl="0" algn="ctr">
                        <a:lnSpc>
                          <a:spcPct val="100000"/>
                        </a:lnSpc>
                      </a:pPr>
                      <a:endParaRPr lang="en-SG" sz="2000" dirty="0">
                        <a:latin typeface="+mn-lt"/>
                      </a:endParaRPr>
                    </a:p>
                  </a:txBody>
                  <a:tcPr anchor="ctr"/>
                </a:tc>
                <a:tc vMerge="1">
                  <a:txBody>
                    <a:bodyPr/>
                    <a:lstStyle/>
                    <a:p>
                      <a:endParaRPr lang="en-SG"/>
                    </a:p>
                  </a:txBody>
                  <a:tcPr/>
                </a:tc>
                <a:tc>
                  <a:txBody>
                    <a:bodyPr/>
                    <a:lstStyle/>
                    <a:p>
                      <a:pPr marL="1371600" lvl="3" algn="l" defTabSz="914400" rtl="0" eaLnBrk="1" fontAlgn="ctr" latinLnBrk="0" hangingPunct="1"/>
                      <a:r>
                        <a:rPr lang="en-SG" sz="2000" b="0" i="0" u="none" strike="noStrike" kern="1200" dirty="0">
                          <a:solidFill>
                            <a:srgbClr val="000000"/>
                          </a:solidFill>
                          <a:effectLst/>
                          <a:latin typeface="+mn-lt"/>
                          <a:ea typeface="+mn-ea"/>
                          <a:cs typeface="+mn-cs"/>
                        </a:rPr>
                        <a:t>- Most active users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nchor="ctr"/>
                </a:tc>
                <a:extLst>
                  <a:ext uri="{0D108BD9-81ED-4DB2-BD59-A6C34878D82A}">
                    <a16:rowId xmlns:a16="http://schemas.microsoft.com/office/drawing/2014/main" val="81958389"/>
                  </a:ext>
                </a:extLst>
              </a:tr>
              <a:tr h="517508">
                <a:tc vMerge="1">
                  <a:txBody>
                    <a:bodyPr/>
                    <a:lstStyle/>
                    <a:p>
                      <a:pPr lvl="0" algn="ctr">
                        <a:lnSpc>
                          <a:spcPct val="100000"/>
                        </a:lnSpc>
                      </a:pPr>
                      <a:endParaRPr lang="en-SG" sz="2000" dirty="0">
                        <a:latin typeface="+mn-lt"/>
                      </a:endParaRPr>
                    </a:p>
                  </a:txBody>
                  <a:tcPr anchor="ctr"/>
                </a:tc>
                <a:tc vMerge="1">
                  <a:txBody>
                    <a:bodyPr/>
                    <a:lstStyle/>
                    <a:p>
                      <a:endParaRPr lang="en-SG"/>
                    </a:p>
                  </a:txBody>
                  <a:tcPr/>
                </a:tc>
                <a:tc>
                  <a:txBody>
                    <a:bodyPr/>
                    <a:lstStyle/>
                    <a:p>
                      <a:pPr marL="1371600" lvl="3" algn="l" defTabSz="914400" rtl="0" eaLnBrk="1" fontAlgn="ctr" latinLnBrk="0" hangingPunct="1"/>
                      <a:r>
                        <a:rPr lang="en-SG" sz="2000" b="0" i="0" u="none" strike="noStrike" kern="1200" dirty="0">
                          <a:solidFill>
                            <a:srgbClr val="000000"/>
                          </a:solidFill>
                          <a:effectLst/>
                          <a:latin typeface="+mn-lt"/>
                          <a:ea typeface="+mn-ea"/>
                          <a:cs typeface="+mn-cs"/>
                        </a:rPr>
                        <a:t>- Browser usage statistics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nchor="ctr"/>
                </a:tc>
                <a:extLst>
                  <a:ext uri="{0D108BD9-81ED-4DB2-BD59-A6C34878D82A}">
                    <a16:rowId xmlns:a16="http://schemas.microsoft.com/office/drawing/2014/main" val="1930851391"/>
                  </a:ext>
                </a:extLst>
              </a:tr>
              <a:tr h="583994">
                <a:tc>
                  <a:txBody>
                    <a:bodyPr/>
                    <a:lstStyle/>
                    <a:p>
                      <a:pPr lvl="0" algn="ctr">
                        <a:lnSpc>
                          <a:spcPct val="100000"/>
                        </a:lnSpc>
                      </a:pPr>
                      <a:r>
                        <a:rPr lang="en-SG" sz="2000" dirty="0">
                          <a:latin typeface="+mn-lt"/>
                        </a:rPr>
                        <a:t>3</a:t>
                      </a:r>
                    </a:p>
                  </a:txBody>
                  <a:tcPr anchor="ctr"/>
                </a:tc>
                <a:tc>
                  <a:txBody>
                    <a:bodyPr/>
                    <a:lstStyle/>
                    <a:p>
                      <a:pPr marL="457200" lvl="1" algn="l" defTabSz="914400" rtl="0" eaLnBrk="1" fontAlgn="ctr" latinLnBrk="0" hangingPunct="1"/>
                      <a:r>
                        <a:rPr lang="en-SG" sz="2000" b="0" i="0" u="none" strike="noStrike" kern="1200">
                          <a:solidFill>
                            <a:srgbClr val="000000"/>
                          </a:solidFill>
                          <a:effectLst/>
                          <a:latin typeface="+mn-lt"/>
                          <a:ea typeface="+mn-ea"/>
                          <a:cs typeface="+mn-cs"/>
                        </a:rPr>
                        <a:t>Guest Registration Notification</a:t>
                      </a:r>
                    </a:p>
                  </a:txBody>
                  <a:tcPr marL="9525" marR="9525" marT="9525" marB="0" anchor="ctr"/>
                </a:tc>
                <a:tc>
                  <a:txBody>
                    <a:bodyPr/>
                    <a:lstStyle/>
                    <a:p>
                      <a:pPr marL="457200" lvl="1" algn="l" defTabSz="914400" rtl="0" eaLnBrk="1" fontAlgn="ctr" latinLnBrk="0" hangingPunct="1"/>
                      <a:r>
                        <a:rPr lang="en-US" sz="2000" b="0" i="0" u="none" strike="noStrike" kern="1200" dirty="0">
                          <a:solidFill>
                            <a:srgbClr val="000000"/>
                          </a:solidFill>
                          <a:effectLst/>
                          <a:latin typeface="+mn-lt"/>
                          <a:ea typeface="+mn-ea"/>
                          <a:cs typeface="+mn-cs"/>
                        </a:rPr>
                        <a:t>When a guest account is created, the system sends an email to the Faculty's Marketing Coordinator</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nchor="ctr"/>
                </a:tc>
                <a:extLst>
                  <a:ext uri="{0D108BD9-81ED-4DB2-BD59-A6C34878D82A}">
                    <a16:rowId xmlns:a16="http://schemas.microsoft.com/office/drawing/2014/main" val="3439342226"/>
                  </a:ext>
                </a:extLst>
              </a:tr>
              <a:tr h="561474">
                <a:tc>
                  <a:txBody>
                    <a:bodyPr/>
                    <a:lstStyle/>
                    <a:p>
                      <a:pPr lvl="0" algn="ctr">
                        <a:lnSpc>
                          <a:spcPct val="100000"/>
                        </a:lnSpc>
                      </a:pPr>
                      <a:r>
                        <a:rPr lang="en-SG" sz="2000" dirty="0">
                          <a:latin typeface="+mn-lt"/>
                        </a:rPr>
                        <a:t>4</a:t>
                      </a:r>
                    </a:p>
                  </a:txBody>
                  <a:tcPr anchor="ctr"/>
                </a:tc>
                <a:tc>
                  <a:txBody>
                    <a:bodyPr/>
                    <a:lstStyle/>
                    <a:p>
                      <a:pPr marL="457200" lvl="1" algn="l" defTabSz="914400" rtl="0" eaLnBrk="1" fontAlgn="ctr" latinLnBrk="0" hangingPunct="1"/>
                      <a:r>
                        <a:rPr lang="en-US" sz="2000" b="0" i="0" u="none" strike="noStrike" kern="1200">
                          <a:solidFill>
                            <a:srgbClr val="000000"/>
                          </a:solidFill>
                          <a:effectLst/>
                          <a:latin typeface="+mn-lt"/>
                          <a:ea typeface="+mn-ea"/>
                          <a:cs typeface="+mn-cs"/>
                        </a:rPr>
                        <a:t>Guest List Viewing for Coordinators</a:t>
                      </a:r>
                    </a:p>
                  </a:txBody>
                  <a:tcPr marL="9525" marR="9525" marT="9525" marB="0" anchor="ctr"/>
                </a:tc>
                <a:tc>
                  <a:txBody>
                    <a:bodyPr/>
                    <a:lstStyle/>
                    <a:p>
                      <a:pPr marL="457200" lvl="1" algn="l" defTabSz="914400" rtl="0" eaLnBrk="1" fontAlgn="ctr" latinLnBrk="0" hangingPunct="1"/>
                      <a:r>
                        <a:rPr lang="en-US" sz="2000" b="0" i="0" u="none" strike="noStrike" kern="1200" dirty="0">
                          <a:solidFill>
                            <a:srgbClr val="000000"/>
                          </a:solidFill>
                          <a:effectLst/>
                          <a:latin typeface="+mn-lt"/>
                          <a:ea typeface="+mn-ea"/>
                          <a:cs typeface="+mn-cs"/>
                        </a:rPr>
                        <a:t>Marketing Coordinators can view a list of guests registered under their Faculty</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3000" b="1" dirty="0"/>
                        <a:t>√</a:t>
                      </a:r>
                      <a:endParaRPr lang="en-SG" sz="3000" b="0" dirty="0"/>
                    </a:p>
                  </a:txBody>
                  <a:tcPr anchor="ctr"/>
                </a:tc>
                <a:extLst>
                  <a:ext uri="{0D108BD9-81ED-4DB2-BD59-A6C34878D82A}">
                    <a16:rowId xmlns:a16="http://schemas.microsoft.com/office/drawing/2014/main" val="588748111"/>
                  </a:ext>
                </a:extLst>
              </a:tr>
            </a:tbl>
          </a:graphicData>
        </a:graphic>
      </p:graphicFrame>
    </p:spTree>
    <p:extLst>
      <p:ext uri="{BB962C8B-B14F-4D97-AF65-F5344CB8AC3E}">
        <p14:creationId xmlns:p14="http://schemas.microsoft.com/office/powerpoint/2010/main" val="3229316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6" y="59161"/>
            <a:ext cx="15494863"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Feature (</a:t>
            </a:r>
            <a:r>
              <a:rPr lang="en-US" sz="3000" b="1" u="sng" dirty="0">
                <a:solidFill>
                  <a:schemeClr val="bg1"/>
                </a:solidFill>
                <a:latin typeface="Open Sauce Bold"/>
                <a:ea typeface="Open Sauce Bold"/>
                <a:cs typeface="Open Sauce Bold"/>
                <a:sym typeface="Open Sauce Bold"/>
              </a:rPr>
              <a:t>Current</a:t>
            </a:r>
            <a:r>
              <a:rPr lang="en-US" sz="3000" b="1" dirty="0">
                <a:solidFill>
                  <a:schemeClr val="bg1"/>
                </a:solidFill>
                <a:latin typeface="Open Sauce Bold"/>
                <a:ea typeface="Open Sauce Bold"/>
                <a:cs typeface="Open Sauce Bold"/>
                <a:sym typeface="Open Sauce Bold"/>
              </a:rPr>
              <a:t> &amp; Future) : Additional Feature </a:t>
            </a:r>
          </a:p>
        </p:txBody>
      </p:sp>
      <p:graphicFrame>
        <p:nvGraphicFramePr>
          <p:cNvPr id="3" name="Table 3">
            <a:extLst>
              <a:ext uri="{FF2B5EF4-FFF2-40B4-BE49-F238E27FC236}">
                <a16:creationId xmlns:a16="http://schemas.microsoft.com/office/drawing/2014/main" id="{653161AC-F287-FCCB-E450-07B8CE5E3A34}"/>
              </a:ext>
            </a:extLst>
          </p:cNvPr>
          <p:cNvGraphicFramePr>
            <a:graphicFrameLocks noGrp="1"/>
          </p:cNvGraphicFramePr>
          <p:nvPr>
            <p:extLst>
              <p:ext uri="{D42A27DB-BD31-4B8C-83A1-F6EECF244321}">
                <p14:modId xmlns:p14="http://schemas.microsoft.com/office/powerpoint/2010/main" val="2956563415"/>
              </p:ext>
            </p:extLst>
          </p:nvPr>
        </p:nvGraphicFramePr>
        <p:xfrm>
          <a:off x="947953" y="2163904"/>
          <a:ext cx="16235147" cy="4922694"/>
        </p:xfrm>
        <a:graphic>
          <a:graphicData uri="http://schemas.openxmlformats.org/drawingml/2006/table">
            <a:tbl>
              <a:tblPr firstRow="1" bandRow="1">
                <a:tableStyleId>{5C22544A-7EE6-4342-B048-85BDC9FD1C3A}</a:tableStyleId>
              </a:tblPr>
              <a:tblGrid>
                <a:gridCol w="775742">
                  <a:extLst>
                    <a:ext uri="{9D8B030D-6E8A-4147-A177-3AD203B41FA5}">
                      <a16:colId xmlns:a16="http://schemas.microsoft.com/office/drawing/2014/main" val="3986994926"/>
                    </a:ext>
                  </a:extLst>
                </a:gridCol>
                <a:gridCol w="6059377">
                  <a:extLst>
                    <a:ext uri="{9D8B030D-6E8A-4147-A177-3AD203B41FA5}">
                      <a16:colId xmlns:a16="http://schemas.microsoft.com/office/drawing/2014/main" val="3464048531"/>
                    </a:ext>
                  </a:extLst>
                </a:gridCol>
                <a:gridCol w="9400028">
                  <a:extLst>
                    <a:ext uri="{9D8B030D-6E8A-4147-A177-3AD203B41FA5}">
                      <a16:colId xmlns:a16="http://schemas.microsoft.com/office/drawing/2014/main" val="129040944"/>
                    </a:ext>
                  </a:extLst>
                </a:gridCol>
              </a:tblGrid>
              <a:tr h="487000">
                <a:tc>
                  <a:txBody>
                    <a:bodyPr/>
                    <a:lstStyle/>
                    <a:p>
                      <a:pPr algn="ctr"/>
                      <a:r>
                        <a:rPr lang="en-SG" sz="2500" b="1" dirty="0"/>
                        <a:t>No</a:t>
                      </a:r>
                    </a:p>
                  </a:txBody>
                  <a:tcPr/>
                </a:tc>
                <a:tc>
                  <a:txBody>
                    <a:bodyPr/>
                    <a:lstStyle/>
                    <a:p>
                      <a:pPr algn="ctr"/>
                      <a:r>
                        <a:rPr lang="en-SG" sz="2500" b="1" dirty="0"/>
                        <a:t>Feature</a:t>
                      </a:r>
                    </a:p>
                  </a:txBody>
                  <a:tcPr/>
                </a:tc>
                <a:tc>
                  <a:txBody>
                    <a:bodyPr/>
                    <a:lstStyle/>
                    <a:p>
                      <a:pPr algn="ctr"/>
                      <a:r>
                        <a:rPr lang="en-SG" sz="2500" b="1" dirty="0"/>
                        <a:t>Additional (Not request in specification)</a:t>
                      </a:r>
                    </a:p>
                  </a:txBody>
                  <a:tcPr/>
                </a:tc>
                <a:extLst>
                  <a:ext uri="{0D108BD9-81ED-4DB2-BD59-A6C34878D82A}">
                    <a16:rowId xmlns:a16="http://schemas.microsoft.com/office/drawing/2014/main" val="3794751800"/>
                  </a:ext>
                </a:extLst>
              </a:tr>
              <a:tr h="496229">
                <a:tc>
                  <a:txBody>
                    <a:bodyPr/>
                    <a:lstStyle/>
                    <a:p>
                      <a:pPr algn="ctr">
                        <a:lnSpc>
                          <a:spcPct val="100000"/>
                        </a:lnSpc>
                      </a:pPr>
                      <a:r>
                        <a:rPr lang="en-SG" sz="2000" dirty="0"/>
                        <a:t>1</a:t>
                      </a:r>
                    </a:p>
                  </a:txBody>
                  <a:tcPr/>
                </a:tc>
                <a:tc>
                  <a:txBody>
                    <a:bodyPr/>
                    <a:lstStyle/>
                    <a:p>
                      <a:pPr>
                        <a:lnSpc>
                          <a:spcPct val="100000"/>
                        </a:lnSpc>
                      </a:pPr>
                      <a:r>
                        <a:rPr lang="en-SG" sz="2000" b="1" u="none" dirty="0"/>
                        <a:t>Faculty-specific Article Management</a:t>
                      </a:r>
                      <a:endParaRPr lang="en-SG" sz="200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Manager can download individual articles as word file. </a:t>
                      </a:r>
                    </a:p>
                  </a:txBody>
                  <a:tcPr/>
                </a:tc>
                <a:extLst>
                  <a:ext uri="{0D108BD9-81ED-4DB2-BD59-A6C34878D82A}">
                    <a16:rowId xmlns:a16="http://schemas.microsoft.com/office/drawing/2014/main" val="3439342226"/>
                  </a:ext>
                </a:extLst>
              </a:tr>
              <a:tr h="497397">
                <a:tc>
                  <a:txBody>
                    <a:bodyPr/>
                    <a:lstStyle/>
                    <a:p>
                      <a:pPr algn="ctr">
                        <a:lnSpc>
                          <a:spcPct val="100000"/>
                        </a:lnSpc>
                      </a:pPr>
                      <a:r>
                        <a:rPr lang="en-SG" sz="20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1" u="none" dirty="0"/>
                        <a:t>User Management, Analytics Dashboard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0" u="none" dirty="0"/>
                        <a:t>Receive</a:t>
                      </a:r>
                      <a:r>
                        <a:rPr lang="en-SG" sz="2000" b="0" dirty="0"/>
                        <a:t> contact-us message from contact-us page user message.</a:t>
                      </a:r>
                      <a:endParaRPr lang="en-SG" sz="2000" b="1" dirty="0"/>
                    </a:p>
                  </a:txBody>
                  <a:tcPr/>
                </a:tc>
                <a:extLst>
                  <a:ext uri="{0D108BD9-81ED-4DB2-BD59-A6C34878D82A}">
                    <a16:rowId xmlns:a16="http://schemas.microsoft.com/office/drawing/2014/main" val="588748111"/>
                  </a:ext>
                </a:extLst>
              </a:tr>
              <a:tr h="484483">
                <a:tc>
                  <a:txBody>
                    <a:bodyPr/>
                    <a:lstStyle/>
                    <a:p>
                      <a:pPr algn="ctr">
                        <a:lnSpc>
                          <a:spcPct val="100000"/>
                        </a:lnSpc>
                      </a:pPr>
                      <a:r>
                        <a:rPr lang="en-SG" sz="2000" b="1"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1" u="none" dirty="0"/>
                        <a:t>System Settings Management</a:t>
                      </a:r>
                      <a:endParaRPr lang="en-SG" sz="2000"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0" dirty="0"/>
                        <a:t>Admin can reset passwords upon user request. </a:t>
                      </a:r>
                    </a:p>
                  </a:txBody>
                  <a:tcPr/>
                </a:tc>
                <a:extLst>
                  <a:ext uri="{0D108BD9-81ED-4DB2-BD59-A6C34878D82A}">
                    <a16:rowId xmlns:a16="http://schemas.microsoft.com/office/drawing/2014/main" val="656307896"/>
                  </a:ext>
                </a:extLst>
              </a:tr>
              <a:tr h="722645">
                <a:tc>
                  <a:txBody>
                    <a:bodyPr/>
                    <a:lstStyle/>
                    <a:p>
                      <a:pPr algn="ctr">
                        <a:lnSpc>
                          <a:spcPct val="100000"/>
                        </a:lnSpc>
                      </a:pPr>
                      <a:r>
                        <a:rPr lang="en-SG" sz="2000" b="0" dirty="0"/>
                        <a:t>4</a:t>
                      </a:r>
                    </a:p>
                  </a:txBody>
                  <a:tcPr/>
                </a:tc>
                <a:tc>
                  <a:txBody>
                    <a:bodyPr/>
                    <a:lstStyle/>
                    <a:p>
                      <a:pPr>
                        <a:lnSpc>
                          <a:spcPct val="100000"/>
                        </a:lnSpc>
                      </a:pPr>
                      <a:r>
                        <a:rPr lang="en-SG" sz="2000" b="1" u="none" dirty="0"/>
                        <a:t>Commenting, Feedback System and Real-Time Notification</a:t>
                      </a:r>
                      <a:endParaRPr lang="en-SG" sz="2000" b="0"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Students and guests can comment and react to articles. </a:t>
                      </a:r>
                    </a:p>
                  </a:txBody>
                  <a:tcPr/>
                </a:tc>
                <a:extLst>
                  <a:ext uri="{0D108BD9-81ED-4DB2-BD59-A6C34878D82A}">
                    <a16:rowId xmlns:a16="http://schemas.microsoft.com/office/drawing/2014/main" val="2039934360"/>
                  </a:ext>
                </a:extLst>
              </a:tr>
              <a:tr h="722645">
                <a:tc>
                  <a:txBody>
                    <a:bodyPr/>
                    <a:lstStyle/>
                    <a:p>
                      <a:pPr algn="ctr">
                        <a:lnSpc>
                          <a:spcPct val="100000"/>
                        </a:lnSpc>
                      </a:pPr>
                      <a:r>
                        <a:rPr lang="en-SG" sz="2000" b="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1" u="none" dirty="0"/>
                        <a:t>Profile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a:t>All users can update their personal profiles. (with the restriction as user and admin can view)</a:t>
                      </a:r>
                    </a:p>
                  </a:txBody>
                  <a:tcPr/>
                </a:tc>
                <a:extLst>
                  <a:ext uri="{0D108BD9-81ED-4DB2-BD59-A6C34878D82A}">
                    <a16:rowId xmlns:a16="http://schemas.microsoft.com/office/drawing/2014/main" val="1499464731"/>
                  </a:ext>
                </a:extLst>
              </a:tr>
              <a:tr h="722645">
                <a:tc>
                  <a:txBody>
                    <a:bodyPr/>
                    <a:lstStyle/>
                    <a:p>
                      <a:pPr algn="ctr">
                        <a:lnSpc>
                          <a:spcPct val="100000"/>
                        </a:lnSpc>
                      </a:pPr>
                      <a:r>
                        <a:rPr lang="en-SG" sz="2000" b="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b="1" u="none" dirty="0"/>
                        <a:t>Social Media Integration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Integrate the magazine system with platforms like Facebook, Instagram, and LinkedIn. This will boost visibility for students’ works and increase university outreach</a:t>
                      </a:r>
                      <a:endParaRPr lang="en-SG" sz="2000" b="1" u="none" dirty="0"/>
                    </a:p>
                  </a:txBody>
                  <a:tcPr/>
                </a:tc>
                <a:extLst>
                  <a:ext uri="{0D108BD9-81ED-4DB2-BD59-A6C34878D82A}">
                    <a16:rowId xmlns:a16="http://schemas.microsoft.com/office/drawing/2014/main" val="3157757332"/>
                  </a:ext>
                </a:extLst>
              </a:tr>
              <a:tr h="789650">
                <a:tc>
                  <a:txBody>
                    <a:bodyPr/>
                    <a:lstStyle/>
                    <a:p>
                      <a:pPr algn="ctr">
                        <a:lnSpc>
                          <a:spcPct val="100000"/>
                        </a:lnSpc>
                      </a:pPr>
                      <a:r>
                        <a:rPr lang="en-SG" sz="2000" b="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u="none" dirty="0"/>
                        <a:t>Highlight Top Articles on University’s Official Website</a:t>
                      </a:r>
                      <a:endParaRPr lang="en-SG" sz="2000" b="1" u="non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u="none" dirty="0"/>
                        <a:t>best-rated or most-read articles can showcase the talents of Aurora’s students and attract prospective students and partners</a:t>
                      </a:r>
                      <a:endParaRPr lang="en-SG" sz="2000" b="0" u="none" dirty="0"/>
                    </a:p>
                  </a:txBody>
                  <a:tcPr/>
                </a:tc>
                <a:extLst>
                  <a:ext uri="{0D108BD9-81ED-4DB2-BD59-A6C34878D82A}">
                    <a16:rowId xmlns:a16="http://schemas.microsoft.com/office/drawing/2014/main" val="1914527254"/>
                  </a:ext>
                </a:extLst>
              </a:tr>
            </a:tbl>
          </a:graphicData>
        </a:graphic>
      </p:graphicFrame>
    </p:spTree>
    <p:extLst>
      <p:ext uri="{BB962C8B-B14F-4D97-AF65-F5344CB8AC3E}">
        <p14:creationId xmlns:p14="http://schemas.microsoft.com/office/powerpoint/2010/main" val="792329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207539"/>
            <a:ext cx="15494863" cy="867482"/>
          </a:xfrm>
          <a:prstGeom prst="rect">
            <a:avLst/>
          </a:prstGeom>
        </p:spPr>
        <p:txBody>
          <a:bodyPr wrap="square" lIns="0" tIns="0" rIns="0" bIns="0" rtlCol="0" anchor="t">
            <a:spAutoFit/>
          </a:bodyPr>
          <a:lstStyle/>
          <a:p>
            <a:pPr algn="l">
              <a:lnSpc>
                <a:spcPts val="8063"/>
              </a:lnSpc>
            </a:pPr>
            <a:r>
              <a:rPr lang="en-US" sz="3000" dirty="0">
                <a:solidFill>
                  <a:schemeClr val="bg1"/>
                </a:solidFill>
                <a:latin typeface="Open Sauce Bold" panose="020B0604020202020204" charset="0"/>
              </a:rPr>
              <a:t>Structured Testing: Test Plan &amp; Test Logs</a:t>
            </a:r>
            <a:endParaRPr lang="en-US" sz="3000" b="1" dirty="0">
              <a:solidFill>
                <a:schemeClr val="bg1"/>
              </a:solidFill>
              <a:latin typeface="Open Sauce Bold" panose="020B0604020202020204" charset="0"/>
              <a:ea typeface="Open Sauce Bold"/>
              <a:cs typeface="Open Sauce Bold"/>
              <a:sym typeface="Open Sauce Bold"/>
            </a:endParaRPr>
          </a:p>
        </p:txBody>
      </p:sp>
      <p:sp>
        <p:nvSpPr>
          <p:cNvPr id="10" name="TextBox 9">
            <a:extLst>
              <a:ext uri="{FF2B5EF4-FFF2-40B4-BE49-F238E27FC236}">
                <a16:creationId xmlns:a16="http://schemas.microsoft.com/office/drawing/2014/main" id="{33761DE8-3BBF-1F97-F4EF-75A5CEA941DC}"/>
              </a:ext>
            </a:extLst>
          </p:cNvPr>
          <p:cNvSpPr txBox="1"/>
          <p:nvPr/>
        </p:nvSpPr>
        <p:spPr>
          <a:xfrm>
            <a:off x="9810750" y="2124744"/>
            <a:ext cx="12249150" cy="4616648"/>
          </a:xfrm>
          <a:prstGeom prst="rect">
            <a:avLst/>
          </a:prstGeom>
        </p:spPr>
        <p:txBody>
          <a:bodyPr wrap="square" lIns="0" tIns="0" rIns="0" bIns="0" numCol="2" rtlCol="0" anchor="t">
            <a:spAutoFit/>
          </a:bodyPr>
          <a:lstStyle/>
          <a:p>
            <a:pPr lvl="0">
              <a:lnSpc>
                <a:spcPct val="300000"/>
              </a:lnSpc>
              <a:spcBef>
                <a:spcPct val="0"/>
              </a:spcBef>
            </a:pPr>
            <a:r>
              <a:rPr lang="en-US" sz="2500" u="sng" dirty="0">
                <a:solidFill>
                  <a:schemeClr val="bg1"/>
                </a:solidFill>
                <a:latin typeface="+mj-lt"/>
              </a:rPr>
              <a:t>Test Log: </a:t>
            </a:r>
          </a:p>
          <a:p>
            <a:pPr marL="457200" lvl="0" indent="-457200">
              <a:lnSpc>
                <a:spcPct val="300000"/>
              </a:lnSpc>
              <a:spcBef>
                <a:spcPct val="0"/>
              </a:spcBef>
              <a:buFont typeface="Wingdings" panose="05000000000000000000" pitchFamily="2" charset="2"/>
              <a:buChar char="q"/>
            </a:pPr>
            <a:r>
              <a:rPr lang="en-US" sz="2500" dirty="0">
                <a:solidFill>
                  <a:schemeClr val="bg1"/>
                </a:solidFill>
              </a:rPr>
              <a:t>Records executed test logs. </a:t>
            </a:r>
          </a:p>
          <a:p>
            <a:pPr marL="457200" lvl="0" indent="-457200">
              <a:lnSpc>
                <a:spcPct val="300000"/>
              </a:lnSpc>
              <a:spcBef>
                <a:spcPct val="0"/>
              </a:spcBef>
              <a:buFont typeface="Wingdings" panose="05000000000000000000" pitchFamily="2" charset="2"/>
              <a:buChar char="q"/>
            </a:pPr>
            <a:r>
              <a:rPr lang="en-US" sz="2500" dirty="0">
                <a:solidFill>
                  <a:schemeClr val="bg1"/>
                </a:solidFill>
              </a:rPr>
              <a:t>Pass/fail results. </a:t>
            </a:r>
          </a:p>
          <a:p>
            <a:pPr marL="457200" lvl="0" indent="-457200">
              <a:lnSpc>
                <a:spcPct val="300000"/>
              </a:lnSpc>
              <a:spcBef>
                <a:spcPct val="0"/>
              </a:spcBef>
              <a:buFont typeface="Wingdings" panose="05000000000000000000" pitchFamily="2" charset="2"/>
              <a:buChar char="q"/>
            </a:pPr>
            <a:r>
              <a:rPr lang="en-US" sz="2500" dirty="0">
                <a:solidFill>
                  <a:schemeClr val="bg1"/>
                </a:solidFill>
              </a:rPr>
              <a:t>Documents defects and steps to reproduce.</a:t>
            </a:r>
            <a:endParaRPr lang="en-US" sz="2500" dirty="0">
              <a:solidFill>
                <a:schemeClr val="bg1"/>
              </a:solidFill>
              <a:latin typeface="Berlin Sans FB Demi" panose="020E0802020502020306" pitchFamily="34" charset="0"/>
              <a:ea typeface="Open Sauce"/>
              <a:cs typeface="Open Sauce"/>
              <a:sym typeface="Open Sauce"/>
            </a:endParaRPr>
          </a:p>
        </p:txBody>
      </p:sp>
      <p:sp>
        <p:nvSpPr>
          <p:cNvPr id="11" name="TextBox 10">
            <a:extLst>
              <a:ext uri="{FF2B5EF4-FFF2-40B4-BE49-F238E27FC236}">
                <a16:creationId xmlns:a16="http://schemas.microsoft.com/office/drawing/2014/main" id="{683ED55F-48B3-AF16-8E57-FD4C0D57C06B}"/>
              </a:ext>
            </a:extLst>
          </p:cNvPr>
          <p:cNvSpPr txBox="1"/>
          <p:nvPr/>
        </p:nvSpPr>
        <p:spPr>
          <a:xfrm>
            <a:off x="2550770" y="2124744"/>
            <a:ext cx="16942606" cy="5770811"/>
          </a:xfrm>
          <a:prstGeom prst="rect">
            <a:avLst/>
          </a:prstGeom>
        </p:spPr>
        <p:txBody>
          <a:bodyPr wrap="square" lIns="0" tIns="0" rIns="0" bIns="0" numCol="2" rtlCol="0" anchor="t">
            <a:spAutoFit/>
          </a:bodyPr>
          <a:lstStyle/>
          <a:p>
            <a:pPr lvl="0" algn="l">
              <a:lnSpc>
                <a:spcPct val="300000"/>
              </a:lnSpc>
              <a:spcBef>
                <a:spcPct val="0"/>
              </a:spcBef>
            </a:pPr>
            <a:r>
              <a:rPr lang="en-US" sz="2500" u="sng" dirty="0">
                <a:solidFill>
                  <a:schemeClr val="bg1"/>
                </a:solidFill>
                <a:latin typeface="+mj-lt"/>
              </a:rPr>
              <a:t>Test Plan: </a:t>
            </a:r>
          </a:p>
          <a:p>
            <a:pPr marL="342900" lvl="0" indent="-342900" algn="l">
              <a:lnSpc>
                <a:spcPct val="300000"/>
              </a:lnSpc>
              <a:spcBef>
                <a:spcPct val="0"/>
              </a:spcBef>
              <a:buFont typeface="Wingdings" panose="05000000000000000000" pitchFamily="2" charset="2"/>
              <a:buChar char="q"/>
            </a:pPr>
            <a:r>
              <a:rPr lang="en-US" sz="2500" dirty="0">
                <a:solidFill>
                  <a:schemeClr val="bg1"/>
                </a:solidFill>
              </a:rPr>
              <a:t>Scope, objectives, and test logs. </a:t>
            </a:r>
          </a:p>
          <a:p>
            <a:pPr marL="342900" lvl="0" indent="-342900" algn="l">
              <a:lnSpc>
                <a:spcPct val="300000"/>
              </a:lnSpc>
              <a:spcBef>
                <a:spcPct val="0"/>
              </a:spcBef>
              <a:buFont typeface="Wingdings" panose="05000000000000000000" pitchFamily="2" charset="2"/>
              <a:buChar char="q"/>
            </a:pPr>
            <a:r>
              <a:rPr lang="en-US" sz="2500" dirty="0">
                <a:solidFill>
                  <a:schemeClr val="bg1"/>
                </a:solidFill>
              </a:rPr>
              <a:t>Resources (tools/environments). </a:t>
            </a:r>
          </a:p>
          <a:p>
            <a:pPr marL="342900" lvl="0" indent="-342900" algn="l">
              <a:lnSpc>
                <a:spcPct val="300000"/>
              </a:lnSpc>
              <a:spcBef>
                <a:spcPct val="0"/>
              </a:spcBef>
              <a:buFont typeface="Wingdings" panose="05000000000000000000" pitchFamily="2" charset="2"/>
              <a:buChar char="q"/>
            </a:pPr>
            <a:r>
              <a:rPr lang="en-US" sz="2500" dirty="0">
                <a:solidFill>
                  <a:schemeClr val="bg1"/>
                </a:solidFill>
              </a:rPr>
              <a:t> Timeline and responsibilities. </a:t>
            </a:r>
          </a:p>
          <a:p>
            <a:pPr lvl="0" algn="l">
              <a:lnSpc>
                <a:spcPct val="300000"/>
              </a:lnSpc>
              <a:spcBef>
                <a:spcPct val="0"/>
              </a:spcBef>
            </a:pPr>
            <a:endParaRPr lang="en-US" sz="2500" dirty="0">
              <a:solidFill>
                <a:schemeClr val="bg1"/>
              </a:solidFill>
              <a:latin typeface="Berlin Sans FB Demi" panose="020E0802020502020306" pitchFamily="34" charset="0"/>
              <a:ea typeface="Open Sauce"/>
              <a:cs typeface="Open Sauce"/>
              <a:sym typeface="Open Sauce"/>
            </a:endParaRPr>
          </a:p>
        </p:txBody>
      </p:sp>
    </p:spTree>
    <p:extLst>
      <p:ext uri="{BB962C8B-B14F-4D97-AF65-F5344CB8AC3E}">
        <p14:creationId xmlns:p14="http://schemas.microsoft.com/office/powerpoint/2010/main" val="38541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207539"/>
            <a:ext cx="15494863" cy="867482"/>
          </a:xfrm>
          <a:prstGeom prst="rect">
            <a:avLst/>
          </a:prstGeom>
        </p:spPr>
        <p:txBody>
          <a:bodyPr wrap="square" lIns="0" tIns="0" rIns="0" bIns="0" rtlCol="0" anchor="t">
            <a:spAutoFit/>
          </a:bodyPr>
          <a:lstStyle/>
          <a:p>
            <a:pPr>
              <a:lnSpc>
                <a:spcPts val="8063"/>
              </a:lnSpc>
            </a:pPr>
            <a:r>
              <a:rPr lang="en-US" sz="3000" dirty="0">
                <a:solidFill>
                  <a:schemeClr val="bg1"/>
                </a:solidFill>
                <a:latin typeface="Open Sauce Bold" panose="020B0604020202020204" charset="0"/>
              </a:rPr>
              <a:t>Improvements Through Iterations</a:t>
            </a:r>
            <a:endParaRPr lang="en-US" sz="3000" dirty="0">
              <a:solidFill>
                <a:schemeClr val="bg1"/>
              </a:solidFill>
              <a:latin typeface="Open Sauce Bold" panose="020B0604020202020204" charset="0"/>
              <a:sym typeface="Open Sauce Bold"/>
            </a:endParaRPr>
          </a:p>
        </p:txBody>
      </p:sp>
      <p:grpSp>
        <p:nvGrpSpPr>
          <p:cNvPr id="14" name="Group 13">
            <a:extLst>
              <a:ext uri="{FF2B5EF4-FFF2-40B4-BE49-F238E27FC236}">
                <a16:creationId xmlns:a16="http://schemas.microsoft.com/office/drawing/2014/main" id="{88873EC8-D14B-B070-9E02-95D45416919D}"/>
              </a:ext>
            </a:extLst>
          </p:cNvPr>
          <p:cNvGrpSpPr/>
          <p:nvPr/>
        </p:nvGrpSpPr>
        <p:grpSpPr>
          <a:xfrm>
            <a:off x="749503" y="2029358"/>
            <a:ext cx="7582743" cy="6228284"/>
            <a:chOff x="585380" y="1597393"/>
            <a:chExt cx="8517552" cy="7348871"/>
          </a:xfrm>
        </p:grpSpPr>
        <p:pic>
          <p:nvPicPr>
            <p:cNvPr id="15" name="Picture 14">
              <a:extLst>
                <a:ext uri="{FF2B5EF4-FFF2-40B4-BE49-F238E27FC236}">
                  <a16:creationId xmlns:a16="http://schemas.microsoft.com/office/drawing/2014/main" id="{EF033038-9343-E640-3C79-88D62BD96515}"/>
                </a:ext>
              </a:extLst>
            </p:cNvPr>
            <p:cNvPicPr>
              <a:picLocks noChangeAspect="1"/>
            </p:cNvPicPr>
            <p:nvPr/>
          </p:nvPicPr>
          <p:blipFill>
            <a:blip r:embed="rId3"/>
            <a:stretch>
              <a:fillRect/>
            </a:stretch>
          </p:blipFill>
          <p:spPr>
            <a:xfrm>
              <a:off x="585380" y="3045837"/>
              <a:ext cx="8517552" cy="5900427"/>
            </a:xfrm>
            <a:prstGeom prst="rect">
              <a:avLst/>
            </a:prstGeom>
          </p:spPr>
        </p:pic>
        <p:sp>
          <p:nvSpPr>
            <p:cNvPr id="16" name="TextBox 15">
              <a:extLst>
                <a:ext uri="{FF2B5EF4-FFF2-40B4-BE49-F238E27FC236}">
                  <a16:creationId xmlns:a16="http://schemas.microsoft.com/office/drawing/2014/main" id="{76BDE49C-FF9A-F92D-0B10-7D12B6201AC4}"/>
                </a:ext>
              </a:extLst>
            </p:cNvPr>
            <p:cNvSpPr txBox="1"/>
            <p:nvPr/>
          </p:nvSpPr>
          <p:spPr>
            <a:xfrm>
              <a:off x="585380" y="1597393"/>
              <a:ext cx="5954647" cy="1115178"/>
            </a:xfrm>
            <a:prstGeom prst="rect">
              <a:avLst/>
            </a:prstGeom>
            <a:noFill/>
          </p:spPr>
          <p:txBody>
            <a:bodyPr wrap="square">
              <a:spAutoFit/>
            </a:bodyPr>
            <a:lstStyle/>
            <a:p>
              <a:pPr>
                <a:lnSpc>
                  <a:spcPts val="8063"/>
                </a:lnSpc>
              </a:pPr>
              <a:r>
                <a:rPr lang="en-US" sz="2500" dirty="0">
                  <a:solidFill>
                    <a:schemeClr val="bg1"/>
                  </a:solidFill>
                  <a:latin typeface="Open Sauce Bold" panose="020B0604020202020204" charset="0"/>
                </a:rPr>
                <a:t>Before Iterations:</a:t>
              </a:r>
              <a:endParaRPr lang="en-US" sz="2500" dirty="0">
                <a:solidFill>
                  <a:schemeClr val="bg1"/>
                </a:solidFill>
                <a:latin typeface="Open Sauce Bold" panose="020B0604020202020204" charset="0"/>
                <a:sym typeface="Open Sauce Bold"/>
              </a:endParaRPr>
            </a:p>
          </p:txBody>
        </p:sp>
      </p:grpSp>
      <p:grpSp>
        <p:nvGrpSpPr>
          <p:cNvPr id="17" name="Group 16">
            <a:extLst>
              <a:ext uri="{FF2B5EF4-FFF2-40B4-BE49-F238E27FC236}">
                <a16:creationId xmlns:a16="http://schemas.microsoft.com/office/drawing/2014/main" id="{07DE8FE1-55CD-E30F-915E-5B8F2172D5AF}"/>
              </a:ext>
            </a:extLst>
          </p:cNvPr>
          <p:cNvGrpSpPr/>
          <p:nvPr/>
        </p:nvGrpSpPr>
        <p:grpSpPr>
          <a:xfrm>
            <a:off x="9770448" y="1937858"/>
            <a:ext cx="8517552" cy="6265323"/>
            <a:chOff x="8336256" y="1645189"/>
            <a:chExt cx="9666514" cy="7390355"/>
          </a:xfrm>
        </p:grpSpPr>
        <p:pic>
          <p:nvPicPr>
            <p:cNvPr id="18" name="Picture 17">
              <a:extLst>
                <a:ext uri="{FF2B5EF4-FFF2-40B4-BE49-F238E27FC236}">
                  <a16:creationId xmlns:a16="http://schemas.microsoft.com/office/drawing/2014/main" id="{999EDDA7-041D-1CC1-874E-EA77A9AC0D7B}"/>
                </a:ext>
              </a:extLst>
            </p:cNvPr>
            <p:cNvPicPr>
              <a:picLocks noChangeAspect="1"/>
            </p:cNvPicPr>
            <p:nvPr/>
          </p:nvPicPr>
          <p:blipFill>
            <a:blip r:embed="rId4"/>
            <a:stretch>
              <a:fillRect/>
            </a:stretch>
          </p:blipFill>
          <p:spPr>
            <a:xfrm>
              <a:off x="8336256" y="3135118"/>
              <a:ext cx="8605605" cy="5900426"/>
            </a:xfrm>
            <a:prstGeom prst="rect">
              <a:avLst/>
            </a:prstGeom>
          </p:spPr>
        </p:pic>
        <p:sp>
          <p:nvSpPr>
            <p:cNvPr id="19" name="TextBox 18">
              <a:extLst>
                <a:ext uri="{FF2B5EF4-FFF2-40B4-BE49-F238E27FC236}">
                  <a16:creationId xmlns:a16="http://schemas.microsoft.com/office/drawing/2014/main" id="{F81CFE64-F5FE-C589-38F8-BDDC9F9C4038}"/>
                </a:ext>
              </a:extLst>
            </p:cNvPr>
            <p:cNvSpPr txBox="1"/>
            <p:nvPr/>
          </p:nvSpPr>
          <p:spPr>
            <a:xfrm>
              <a:off x="8336256" y="1645189"/>
              <a:ext cx="9666514" cy="1114843"/>
            </a:xfrm>
            <a:prstGeom prst="rect">
              <a:avLst/>
            </a:prstGeom>
            <a:noFill/>
          </p:spPr>
          <p:txBody>
            <a:bodyPr wrap="square">
              <a:spAutoFit/>
            </a:bodyPr>
            <a:lstStyle/>
            <a:p>
              <a:pPr>
                <a:lnSpc>
                  <a:spcPts val="8063"/>
                </a:lnSpc>
              </a:pPr>
              <a:r>
                <a:rPr lang="en-US" sz="2500" dirty="0">
                  <a:solidFill>
                    <a:schemeClr val="bg1"/>
                  </a:solidFill>
                  <a:latin typeface="Open Sauce Bold" panose="020B0604020202020204" charset="0"/>
                </a:rPr>
                <a:t>After Iterations:</a:t>
              </a:r>
              <a:endParaRPr lang="en-US" sz="2500" dirty="0">
                <a:solidFill>
                  <a:schemeClr val="bg1"/>
                </a:solidFill>
                <a:latin typeface="Open Sauce Bold" panose="020B0604020202020204" charset="0"/>
                <a:sym typeface="Open Sauce Bold"/>
              </a:endParaRPr>
            </a:p>
          </p:txBody>
        </p:sp>
      </p:grpSp>
    </p:spTree>
    <p:extLst>
      <p:ext uri="{BB962C8B-B14F-4D97-AF65-F5344CB8AC3E}">
        <p14:creationId xmlns:p14="http://schemas.microsoft.com/office/powerpoint/2010/main" val="1735248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78EA-CCA4-7D81-3A35-B6BAEA6B7D9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AE55F64-79EF-09F3-BDDD-4E4B1EFA5EF1}"/>
              </a:ext>
            </a:extLst>
          </p:cNvPr>
          <p:cNvGrpSpPr/>
          <p:nvPr/>
        </p:nvGrpSpPr>
        <p:grpSpPr>
          <a:xfrm flipV="1">
            <a:off x="1219200" y="873299"/>
            <a:ext cx="4724400" cy="1512564"/>
            <a:chOff x="0" y="0"/>
            <a:chExt cx="4274726" cy="2167467"/>
          </a:xfrm>
        </p:grpSpPr>
        <p:sp>
          <p:nvSpPr>
            <p:cNvPr id="4" name="Freeform 4">
              <a:extLst>
                <a:ext uri="{FF2B5EF4-FFF2-40B4-BE49-F238E27FC236}">
                  <a16:creationId xmlns:a16="http://schemas.microsoft.com/office/drawing/2014/main" id="{C9D6A232-E958-7540-4C51-AE7B782320F4}"/>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txBody>
            <a:bodyPr/>
            <a:lstStyle/>
            <a:p>
              <a:endParaRPr lang="en-US" dirty="0"/>
            </a:p>
          </p:txBody>
        </p:sp>
        <p:sp>
          <p:nvSpPr>
            <p:cNvPr id="5" name="TextBox 5">
              <a:extLst>
                <a:ext uri="{FF2B5EF4-FFF2-40B4-BE49-F238E27FC236}">
                  <a16:creationId xmlns:a16="http://schemas.microsoft.com/office/drawing/2014/main" id="{A74C23E2-03FF-AF66-7E4D-EB68E2AB40B2}"/>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2" name="Freeform 2">
            <a:extLst>
              <a:ext uri="{FF2B5EF4-FFF2-40B4-BE49-F238E27FC236}">
                <a16:creationId xmlns:a16="http://schemas.microsoft.com/office/drawing/2014/main" id="{2A5672A5-DB16-CD4D-748A-8CA503744217}"/>
              </a:ext>
            </a:extLst>
          </p:cNvPr>
          <p:cNvSpPr/>
          <p:nvPr/>
        </p:nvSpPr>
        <p:spPr>
          <a:xfrm>
            <a:off x="13639801" y="6438900"/>
            <a:ext cx="4648200" cy="3848100"/>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8D4D09A3-2249-20A9-C588-7C843108B552}"/>
              </a:ext>
            </a:extLst>
          </p:cNvPr>
          <p:cNvSpPr txBox="1"/>
          <p:nvPr/>
        </p:nvSpPr>
        <p:spPr>
          <a:xfrm>
            <a:off x="1777515" y="1046694"/>
            <a:ext cx="6165235" cy="920573"/>
          </a:xfrm>
          <a:prstGeom prst="rect">
            <a:avLst/>
          </a:prstGeom>
        </p:spPr>
        <p:txBody>
          <a:bodyPr wrap="square" lIns="0" tIns="0" rIns="0" bIns="0" rtlCol="0" anchor="t">
            <a:spAutoFit/>
          </a:bodyPr>
          <a:lstStyle/>
          <a:p>
            <a:pPr algn="l">
              <a:lnSpc>
                <a:spcPts val="8063"/>
              </a:lnSpc>
            </a:pPr>
            <a:r>
              <a:rPr lang="en-US" sz="4800" b="1" dirty="0">
                <a:solidFill>
                  <a:srgbClr val="FFFFFF"/>
                </a:solidFill>
                <a:latin typeface="Open Sauce Bold"/>
                <a:ea typeface="Open Sauce Bold"/>
                <a:cs typeface="Open Sauce Bold"/>
                <a:sym typeface="Open Sauce Bold"/>
              </a:rPr>
              <a:t>Topics</a:t>
            </a:r>
          </a:p>
        </p:txBody>
      </p:sp>
      <p:sp>
        <p:nvSpPr>
          <p:cNvPr id="8" name="TextBox 8">
            <a:extLst>
              <a:ext uri="{FF2B5EF4-FFF2-40B4-BE49-F238E27FC236}">
                <a16:creationId xmlns:a16="http://schemas.microsoft.com/office/drawing/2014/main" id="{A9EC06A8-A8AF-BC9D-0843-2547261D11FB}"/>
              </a:ext>
            </a:extLst>
          </p:cNvPr>
          <p:cNvSpPr txBox="1"/>
          <p:nvPr/>
        </p:nvSpPr>
        <p:spPr>
          <a:xfrm>
            <a:off x="4860132" y="3088835"/>
            <a:ext cx="7503886" cy="5601533"/>
          </a:xfrm>
          <a:prstGeom prst="rect">
            <a:avLst/>
          </a:prstGeom>
        </p:spPr>
        <p:txBody>
          <a:bodyPr wrap="square" lIns="0" tIns="0" rIns="0" bIns="0" rtlCol="0" anchor="t">
            <a:spAutoFit/>
          </a:bodyPr>
          <a:lstStyle/>
          <a:p>
            <a:pPr marL="514350" indent="-514350">
              <a:buFontTx/>
              <a:buAutoNum type="arabicPeriod"/>
            </a:pPr>
            <a:r>
              <a:rPr lang="en-US" sz="2800" b="1" dirty="0">
                <a:solidFill>
                  <a:schemeClr val="bg1"/>
                </a:solidFill>
              </a:rPr>
              <a:t>System Introduction &amp; </a:t>
            </a:r>
            <a:r>
              <a:rPr lang="en-US" sz="2800" dirty="0">
                <a:solidFill>
                  <a:schemeClr val="bg1"/>
                </a:solidFill>
              </a:rPr>
              <a:t>Future Developments</a:t>
            </a:r>
          </a:p>
          <a:p>
            <a:pPr marL="514350" indent="-514350">
              <a:buFontTx/>
              <a:buAutoNum type="arabicPeriod"/>
            </a:pPr>
            <a:endParaRPr lang="en-US" sz="2800" dirty="0">
              <a:solidFill>
                <a:schemeClr val="bg1"/>
              </a:solidFill>
            </a:endParaRPr>
          </a:p>
          <a:p>
            <a:pPr marL="514350" indent="-514350">
              <a:buFontTx/>
              <a:buAutoNum type="arabicPeriod"/>
            </a:pPr>
            <a:r>
              <a:rPr lang="en-US" sz="2800" b="1" dirty="0">
                <a:solidFill>
                  <a:schemeClr val="bg1"/>
                </a:solidFill>
              </a:rPr>
              <a:t>Documentation</a:t>
            </a:r>
          </a:p>
          <a:p>
            <a:pPr marL="514350" indent="-514350">
              <a:buAutoNum type="arabicPeriod"/>
            </a:pPr>
            <a:endParaRPr lang="en-US" sz="2800" b="1" dirty="0">
              <a:solidFill>
                <a:schemeClr val="bg1"/>
              </a:solidFill>
            </a:endParaRPr>
          </a:p>
          <a:p>
            <a:pPr marL="514350" indent="-514350">
              <a:buAutoNum type="arabicPeriod"/>
            </a:pPr>
            <a:r>
              <a:rPr lang="en-US" sz="2800" b="1" dirty="0" err="1">
                <a:solidFill>
                  <a:schemeClr val="bg1"/>
                </a:solidFill>
              </a:rPr>
              <a:t>Prgram</a:t>
            </a:r>
            <a:r>
              <a:rPr lang="en-US" sz="2800" b="1" dirty="0">
                <a:solidFill>
                  <a:schemeClr val="bg1"/>
                </a:solidFill>
              </a:rPr>
              <a:t> Design &amp; Frontend Developments</a:t>
            </a:r>
          </a:p>
          <a:p>
            <a:pPr marL="514350" indent="-514350">
              <a:buAutoNum type="arabicPeriod"/>
            </a:pPr>
            <a:endParaRPr lang="en-US" sz="2800" b="1" dirty="0">
              <a:solidFill>
                <a:schemeClr val="bg1"/>
              </a:solidFill>
            </a:endParaRPr>
          </a:p>
          <a:p>
            <a:pPr marL="514350" indent="-514350">
              <a:buAutoNum type="arabicPeriod"/>
            </a:pPr>
            <a:r>
              <a:rPr lang="en-US" sz="2800" b="1" dirty="0">
                <a:solidFill>
                  <a:schemeClr val="bg1"/>
                </a:solidFill>
              </a:rPr>
              <a:t>Testing </a:t>
            </a:r>
          </a:p>
          <a:p>
            <a:pPr marL="514350" indent="-514350">
              <a:buAutoNum type="arabicPeriod"/>
            </a:pPr>
            <a:endParaRPr lang="en-US" sz="2800" b="1" dirty="0">
              <a:solidFill>
                <a:schemeClr val="bg1"/>
              </a:solidFill>
            </a:endParaRPr>
          </a:p>
          <a:p>
            <a:pPr marL="514350" indent="-514350">
              <a:buAutoNum type="arabicPeriod"/>
            </a:pPr>
            <a:r>
              <a:rPr lang="en-US" sz="2800" b="1" dirty="0">
                <a:solidFill>
                  <a:schemeClr val="bg1"/>
                </a:solidFill>
              </a:rPr>
              <a:t>Database &amp; Backend Developments</a:t>
            </a:r>
          </a:p>
          <a:p>
            <a:pPr marL="514350" indent="-514350">
              <a:buAutoNum type="arabicPeriod"/>
            </a:pPr>
            <a:endParaRPr lang="en-US" sz="2800" b="1" dirty="0">
              <a:solidFill>
                <a:schemeClr val="bg1"/>
              </a:solidFill>
            </a:endParaRPr>
          </a:p>
          <a:p>
            <a:pPr marL="514350" indent="-514350">
              <a:buAutoNum type="arabicPeriod"/>
            </a:pPr>
            <a:r>
              <a:rPr lang="en-US" sz="2800" b="1" dirty="0">
                <a:solidFill>
                  <a:schemeClr val="bg1"/>
                </a:solidFill>
              </a:rPr>
              <a:t>Program Runtime (Demo) </a:t>
            </a:r>
          </a:p>
          <a:p>
            <a:endParaRPr lang="en-US" sz="2800" dirty="0">
              <a:solidFill>
                <a:schemeClr val="bg1"/>
              </a:solidFill>
            </a:endParaRPr>
          </a:p>
          <a:p>
            <a:endParaRPr lang="en-US" sz="2800" dirty="0">
              <a:solidFill>
                <a:schemeClr val="bg1"/>
              </a:solidFill>
            </a:endParaRPr>
          </a:p>
        </p:txBody>
      </p:sp>
      <p:grpSp>
        <p:nvGrpSpPr>
          <p:cNvPr id="9" name="Group 9">
            <a:extLst>
              <a:ext uri="{FF2B5EF4-FFF2-40B4-BE49-F238E27FC236}">
                <a16:creationId xmlns:a16="http://schemas.microsoft.com/office/drawing/2014/main" id="{57CAA819-0747-A1D7-C14B-E4F1578F9066}"/>
              </a:ext>
            </a:extLst>
          </p:cNvPr>
          <p:cNvGrpSpPr/>
          <p:nvPr/>
        </p:nvGrpSpPr>
        <p:grpSpPr>
          <a:xfrm>
            <a:off x="16804029" y="900583"/>
            <a:ext cx="582066" cy="582066"/>
            <a:chOff x="0" y="0"/>
            <a:chExt cx="812800" cy="812800"/>
          </a:xfrm>
        </p:grpSpPr>
        <p:sp>
          <p:nvSpPr>
            <p:cNvPr id="10" name="Freeform 10">
              <a:extLst>
                <a:ext uri="{FF2B5EF4-FFF2-40B4-BE49-F238E27FC236}">
                  <a16:creationId xmlns:a16="http://schemas.microsoft.com/office/drawing/2014/main" id="{A0FEA4A1-16AB-D801-D462-6756ED668C1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1" name="TextBox 11">
              <a:extLst>
                <a:ext uri="{FF2B5EF4-FFF2-40B4-BE49-F238E27FC236}">
                  <a16:creationId xmlns:a16="http://schemas.microsoft.com/office/drawing/2014/main" id="{3F4EB017-A0EA-59F2-5938-644929181D3A}"/>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BBFA0744-6314-B18C-5E1B-5FEAA2CE4D62}"/>
              </a:ext>
            </a:extLst>
          </p:cNvPr>
          <p:cNvGrpSpPr/>
          <p:nvPr/>
        </p:nvGrpSpPr>
        <p:grpSpPr>
          <a:xfrm>
            <a:off x="17386095" y="0"/>
            <a:ext cx="901905" cy="900583"/>
            <a:chOff x="0" y="0"/>
            <a:chExt cx="1148670" cy="1146986"/>
          </a:xfrm>
        </p:grpSpPr>
        <p:sp>
          <p:nvSpPr>
            <p:cNvPr id="13" name="Freeform 13">
              <a:extLst>
                <a:ext uri="{FF2B5EF4-FFF2-40B4-BE49-F238E27FC236}">
                  <a16:creationId xmlns:a16="http://schemas.microsoft.com/office/drawing/2014/main" id="{39A658A8-83ED-B7FD-3F4B-A5BCA0132F31}"/>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4" name="TextBox 14">
              <a:extLst>
                <a:ext uri="{FF2B5EF4-FFF2-40B4-BE49-F238E27FC236}">
                  <a16:creationId xmlns:a16="http://schemas.microsoft.com/office/drawing/2014/main" id="{78D6838E-CC6E-4740-44F0-3810E837B28B}"/>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333E4909-2D41-4D34-B9DE-DE6C0A5E7A59}"/>
              </a:ext>
            </a:extLst>
          </p:cNvPr>
          <p:cNvSpPr txBox="1"/>
          <p:nvPr/>
        </p:nvSpPr>
        <p:spPr>
          <a:xfrm>
            <a:off x="4860133" y="8245184"/>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Tree>
    <p:extLst>
      <p:ext uri="{BB962C8B-B14F-4D97-AF65-F5344CB8AC3E}">
        <p14:creationId xmlns:p14="http://schemas.microsoft.com/office/powerpoint/2010/main" val="256406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1">
            <a:extLst>
              <a:ext uri="{FF2B5EF4-FFF2-40B4-BE49-F238E27FC236}">
                <a16:creationId xmlns:a16="http://schemas.microsoft.com/office/drawing/2014/main" id="{29A712B9-F5EE-3820-362F-E784D18927C9}"/>
              </a:ext>
            </a:extLst>
          </p:cNvPr>
          <p:cNvGrpSpPr/>
          <p:nvPr/>
        </p:nvGrpSpPr>
        <p:grpSpPr>
          <a:xfrm>
            <a:off x="901904" y="898309"/>
            <a:ext cx="582066" cy="582066"/>
            <a:chOff x="0" y="0"/>
            <a:chExt cx="812800" cy="812800"/>
          </a:xfrm>
        </p:grpSpPr>
        <p:sp>
          <p:nvSpPr>
            <p:cNvPr id="37" name="Freeform 32">
              <a:extLst>
                <a:ext uri="{FF2B5EF4-FFF2-40B4-BE49-F238E27FC236}">
                  <a16:creationId xmlns:a16="http://schemas.microsoft.com/office/drawing/2014/main" id="{EED53454-DABC-8BBE-F177-577A65B323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8" name="TextBox 33">
              <a:extLst>
                <a:ext uri="{FF2B5EF4-FFF2-40B4-BE49-F238E27FC236}">
                  <a16:creationId xmlns:a16="http://schemas.microsoft.com/office/drawing/2014/main" id="{7B72CC17-14DA-66FD-7102-07FF2551097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39" name="Group 34">
            <a:extLst>
              <a:ext uri="{FF2B5EF4-FFF2-40B4-BE49-F238E27FC236}">
                <a16:creationId xmlns:a16="http://schemas.microsoft.com/office/drawing/2014/main" id="{F3E925D4-2686-F07B-AC25-6C203DE49969}"/>
              </a:ext>
            </a:extLst>
          </p:cNvPr>
          <p:cNvGrpSpPr/>
          <p:nvPr/>
        </p:nvGrpSpPr>
        <p:grpSpPr>
          <a:xfrm>
            <a:off x="0" y="-2274"/>
            <a:ext cx="901905" cy="900583"/>
            <a:chOff x="0" y="0"/>
            <a:chExt cx="1148670" cy="1146986"/>
          </a:xfrm>
        </p:grpSpPr>
        <p:sp>
          <p:nvSpPr>
            <p:cNvPr id="40" name="Freeform 35">
              <a:extLst>
                <a:ext uri="{FF2B5EF4-FFF2-40B4-BE49-F238E27FC236}">
                  <a16:creationId xmlns:a16="http://schemas.microsoft.com/office/drawing/2014/main" id="{A0F130F7-C9AE-FFC3-D9B2-6BAF8D9890CE}"/>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1" name="TextBox 36">
              <a:extLst>
                <a:ext uri="{FF2B5EF4-FFF2-40B4-BE49-F238E27FC236}">
                  <a16:creationId xmlns:a16="http://schemas.microsoft.com/office/drawing/2014/main" id="{41B09803-9CF1-A872-D36C-C05EB7883679}"/>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2" name="TextBox 2">
            <a:extLst>
              <a:ext uri="{FF2B5EF4-FFF2-40B4-BE49-F238E27FC236}">
                <a16:creationId xmlns:a16="http://schemas.microsoft.com/office/drawing/2014/main" id="{DA2181D6-05C0-C714-51C7-822A9A84638C}"/>
              </a:ext>
            </a:extLst>
          </p:cNvPr>
          <p:cNvSpPr txBox="1"/>
          <p:nvPr/>
        </p:nvSpPr>
        <p:spPr>
          <a:xfrm>
            <a:off x="1027050" y="39726"/>
            <a:ext cx="6707250" cy="648383"/>
          </a:xfrm>
          <a:prstGeom prst="rect">
            <a:avLst/>
          </a:prstGeom>
        </p:spPr>
        <p:txBody>
          <a:bodyPr wrap="square" lIns="0" tIns="0" rIns="0" bIns="0" rtlCol="0" anchor="t">
            <a:spAutoFit/>
          </a:bodyPr>
          <a:lstStyle/>
          <a:p>
            <a:pPr algn="l">
              <a:lnSpc>
                <a:spcPct val="150000"/>
              </a:lnSpc>
            </a:pPr>
            <a:r>
              <a:rPr lang="en-US" sz="3200" b="1" dirty="0">
                <a:solidFill>
                  <a:srgbClr val="FFFFFF"/>
                </a:solidFill>
                <a:latin typeface="Open Sauce Bold"/>
                <a:ea typeface="Open Sauce Bold"/>
                <a:cs typeface="Open Sauce Bold"/>
                <a:sym typeface="Open Sauce Bold"/>
              </a:rPr>
              <a:t>Group : Back End and Database</a:t>
            </a:r>
          </a:p>
        </p:txBody>
      </p:sp>
      <p:pic>
        <p:nvPicPr>
          <p:cNvPr id="2" name="Picture 1">
            <a:extLst>
              <a:ext uri="{FF2B5EF4-FFF2-40B4-BE49-F238E27FC236}">
                <a16:creationId xmlns:a16="http://schemas.microsoft.com/office/drawing/2014/main" id="{08561C7C-1D6A-8DF0-CB46-4AE5C26DBAEA}"/>
              </a:ext>
            </a:extLst>
          </p:cNvPr>
          <p:cNvPicPr>
            <a:picLocks noChangeAspect="1"/>
          </p:cNvPicPr>
          <p:nvPr/>
        </p:nvPicPr>
        <p:blipFill>
          <a:blip r:embed="rId2"/>
          <a:stretch>
            <a:fillRect/>
          </a:stretch>
        </p:blipFill>
        <p:spPr>
          <a:xfrm>
            <a:off x="3973363" y="898309"/>
            <a:ext cx="10760373" cy="89314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Database (Logical) </a:t>
            </a:r>
          </a:p>
        </p:txBody>
      </p:sp>
      <p:pic>
        <p:nvPicPr>
          <p:cNvPr id="10" name="Picture 9">
            <a:extLst>
              <a:ext uri="{FF2B5EF4-FFF2-40B4-BE49-F238E27FC236}">
                <a16:creationId xmlns:a16="http://schemas.microsoft.com/office/drawing/2014/main" id="{1EDB1DD8-8413-7729-E4C6-8CF86AF77790}"/>
              </a:ext>
            </a:extLst>
          </p:cNvPr>
          <p:cNvPicPr>
            <a:picLocks noChangeAspect="1"/>
          </p:cNvPicPr>
          <p:nvPr/>
        </p:nvPicPr>
        <p:blipFill>
          <a:blip r:embed="rId2"/>
          <a:stretch>
            <a:fillRect/>
          </a:stretch>
        </p:blipFill>
        <p:spPr>
          <a:xfrm>
            <a:off x="3906076" y="205450"/>
            <a:ext cx="11950393" cy="9876099"/>
          </a:xfrm>
          <a:prstGeom prst="rect">
            <a:avLst/>
          </a:prstGeom>
        </p:spPr>
      </p:pic>
      <p:pic>
        <p:nvPicPr>
          <p:cNvPr id="21" name="Picture 20">
            <a:extLst>
              <a:ext uri="{FF2B5EF4-FFF2-40B4-BE49-F238E27FC236}">
                <a16:creationId xmlns:a16="http://schemas.microsoft.com/office/drawing/2014/main" id="{EF54E904-E6E8-BB1A-39BA-105F799F9A41}"/>
              </a:ext>
            </a:extLst>
          </p:cNvPr>
          <p:cNvPicPr>
            <a:picLocks noChangeAspect="1"/>
          </p:cNvPicPr>
          <p:nvPr/>
        </p:nvPicPr>
        <p:blipFill>
          <a:blip r:embed="rId3"/>
          <a:stretch>
            <a:fillRect/>
          </a:stretch>
        </p:blipFill>
        <p:spPr>
          <a:xfrm>
            <a:off x="901905" y="1191615"/>
            <a:ext cx="2056611" cy="1780185"/>
          </a:xfrm>
          <a:prstGeom prst="rect">
            <a:avLst/>
          </a:prstGeom>
        </p:spPr>
      </p:pic>
      <p:sp>
        <p:nvSpPr>
          <p:cNvPr id="22" name="TextBox 2">
            <a:extLst>
              <a:ext uri="{FF2B5EF4-FFF2-40B4-BE49-F238E27FC236}">
                <a16:creationId xmlns:a16="http://schemas.microsoft.com/office/drawing/2014/main" id="{D802B57A-7B3D-D6EB-B0BB-0504A864C23F}"/>
              </a:ext>
            </a:extLst>
          </p:cNvPr>
          <p:cNvSpPr txBox="1"/>
          <p:nvPr/>
        </p:nvSpPr>
        <p:spPr>
          <a:xfrm>
            <a:off x="2066037" y="9133351"/>
            <a:ext cx="4280828"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Overall ERD </a:t>
            </a:r>
            <a:r>
              <a:rPr lang="en-US" sz="3200" b="1" dirty="0" err="1">
                <a:solidFill>
                  <a:srgbClr val="002060"/>
                </a:solidFill>
                <a:latin typeface="Open Sauce Bold"/>
                <a:ea typeface="Open Sauce Bold"/>
                <a:cs typeface="Open Sauce Bold"/>
                <a:sym typeface="Open Sauce Bold"/>
              </a:rPr>
              <a:t>Daigram</a:t>
            </a:r>
            <a:endParaRPr lang="en-US" sz="3200" b="1" dirty="0">
              <a:solidFill>
                <a:srgbClr val="002060"/>
              </a:solidFill>
              <a:latin typeface="Open Sauce Bold"/>
              <a:ea typeface="Open Sauce Bold"/>
              <a:cs typeface="Open Sauce Bold"/>
              <a:sym typeface="Open Sauce Bold"/>
            </a:endParaRPr>
          </a:p>
        </p:txBody>
      </p:sp>
    </p:spTree>
    <p:extLst>
      <p:ext uri="{BB962C8B-B14F-4D97-AF65-F5344CB8AC3E}">
        <p14:creationId xmlns:p14="http://schemas.microsoft.com/office/powerpoint/2010/main" val="725343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878370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Database (Physical : System Access) </a:t>
            </a:r>
          </a:p>
        </p:txBody>
      </p:sp>
      <p:pic>
        <p:nvPicPr>
          <p:cNvPr id="2" name="Picture 1">
            <a:extLst>
              <a:ext uri="{FF2B5EF4-FFF2-40B4-BE49-F238E27FC236}">
                <a16:creationId xmlns:a16="http://schemas.microsoft.com/office/drawing/2014/main" id="{C3309773-ECCC-845B-B69A-D97810057591}"/>
              </a:ext>
            </a:extLst>
          </p:cNvPr>
          <p:cNvPicPr>
            <a:picLocks noChangeAspect="1"/>
          </p:cNvPicPr>
          <p:nvPr/>
        </p:nvPicPr>
        <p:blipFill>
          <a:blip r:embed="rId2"/>
          <a:stretch>
            <a:fillRect/>
          </a:stretch>
        </p:blipFill>
        <p:spPr>
          <a:xfrm>
            <a:off x="920720" y="1549722"/>
            <a:ext cx="16446553" cy="6650128"/>
          </a:xfrm>
          <a:prstGeom prst="rect">
            <a:avLst/>
          </a:prstGeom>
          <a:ln>
            <a:solidFill>
              <a:schemeClr val="accent1"/>
            </a:solidFill>
          </a:ln>
        </p:spPr>
      </p:pic>
    </p:spTree>
    <p:extLst>
      <p:ext uri="{BB962C8B-B14F-4D97-AF65-F5344CB8AC3E}">
        <p14:creationId xmlns:p14="http://schemas.microsoft.com/office/powerpoint/2010/main" val="341068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878370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Database (Physical : System Access) </a:t>
            </a:r>
          </a:p>
        </p:txBody>
      </p:sp>
      <p:pic>
        <p:nvPicPr>
          <p:cNvPr id="10" name="Picture 9">
            <a:extLst>
              <a:ext uri="{FF2B5EF4-FFF2-40B4-BE49-F238E27FC236}">
                <a16:creationId xmlns:a16="http://schemas.microsoft.com/office/drawing/2014/main" id="{76272039-C6E4-59E7-0398-631C00BE3C42}"/>
              </a:ext>
            </a:extLst>
          </p:cNvPr>
          <p:cNvPicPr>
            <a:picLocks noChangeAspect="1"/>
          </p:cNvPicPr>
          <p:nvPr/>
        </p:nvPicPr>
        <p:blipFill>
          <a:blip r:embed="rId2"/>
          <a:stretch>
            <a:fillRect/>
          </a:stretch>
        </p:blipFill>
        <p:spPr>
          <a:xfrm>
            <a:off x="3704770" y="1347333"/>
            <a:ext cx="10878459" cy="7434583"/>
          </a:xfrm>
          <a:prstGeom prst="rect">
            <a:avLst/>
          </a:prstGeom>
          <a:ln>
            <a:solidFill>
              <a:schemeClr val="accent1"/>
            </a:solidFill>
          </a:ln>
        </p:spPr>
      </p:pic>
    </p:spTree>
    <p:extLst>
      <p:ext uri="{BB962C8B-B14F-4D97-AF65-F5344CB8AC3E}">
        <p14:creationId xmlns:p14="http://schemas.microsoft.com/office/powerpoint/2010/main" val="3083872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878370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Database (Physical : Secure role access) </a:t>
            </a:r>
          </a:p>
        </p:txBody>
      </p:sp>
      <p:pic>
        <p:nvPicPr>
          <p:cNvPr id="20" name="Picture 19">
            <a:extLst>
              <a:ext uri="{FF2B5EF4-FFF2-40B4-BE49-F238E27FC236}">
                <a16:creationId xmlns:a16="http://schemas.microsoft.com/office/drawing/2014/main" id="{4204FA11-6324-75C2-4E17-50A6993C4A83}"/>
              </a:ext>
            </a:extLst>
          </p:cNvPr>
          <p:cNvPicPr>
            <a:picLocks noChangeAspect="1"/>
          </p:cNvPicPr>
          <p:nvPr/>
        </p:nvPicPr>
        <p:blipFill>
          <a:blip r:embed="rId2"/>
          <a:stretch>
            <a:fillRect/>
          </a:stretch>
        </p:blipFill>
        <p:spPr>
          <a:xfrm>
            <a:off x="2519399" y="900582"/>
            <a:ext cx="13249195" cy="8847251"/>
          </a:xfrm>
          <a:prstGeom prst="rect">
            <a:avLst/>
          </a:prstGeom>
          <a:solidFill>
            <a:schemeClr val="bg1"/>
          </a:solidFill>
          <a:ln>
            <a:solidFill>
              <a:schemeClr val="accent1"/>
            </a:solidFill>
          </a:ln>
        </p:spPr>
      </p:pic>
    </p:spTree>
    <p:extLst>
      <p:ext uri="{BB962C8B-B14F-4D97-AF65-F5344CB8AC3E}">
        <p14:creationId xmlns:p14="http://schemas.microsoft.com/office/powerpoint/2010/main" val="2880002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1053630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Database (Physical : Hatching for ID and password) </a:t>
            </a:r>
          </a:p>
        </p:txBody>
      </p:sp>
      <p:pic>
        <p:nvPicPr>
          <p:cNvPr id="10" name="Picture 9">
            <a:extLst>
              <a:ext uri="{FF2B5EF4-FFF2-40B4-BE49-F238E27FC236}">
                <a16:creationId xmlns:a16="http://schemas.microsoft.com/office/drawing/2014/main" id="{4074A815-5049-999C-AF7F-DC3F74F81B09}"/>
              </a:ext>
            </a:extLst>
          </p:cNvPr>
          <p:cNvPicPr>
            <a:picLocks noChangeAspect="1"/>
          </p:cNvPicPr>
          <p:nvPr/>
        </p:nvPicPr>
        <p:blipFill>
          <a:blip r:embed="rId2"/>
          <a:stretch>
            <a:fillRect/>
          </a:stretch>
        </p:blipFill>
        <p:spPr>
          <a:xfrm>
            <a:off x="582066" y="900581"/>
            <a:ext cx="16877913" cy="8836031"/>
          </a:xfrm>
          <a:prstGeom prst="rect">
            <a:avLst/>
          </a:prstGeom>
          <a:ln>
            <a:solidFill>
              <a:schemeClr val="accent1"/>
            </a:solidFill>
          </a:ln>
        </p:spPr>
      </p:pic>
    </p:spTree>
    <p:extLst>
      <p:ext uri="{BB962C8B-B14F-4D97-AF65-F5344CB8AC3E}">
        <p14:creationId xmlns:p14="http://schemas.microsoft.com/office/powerpoint/2010/main" val="3467227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8">
            <a:extLst>
              <a:ext uri="{FF2B5EF4-FFF2-40B4-BE49-F238E27FC236}">
                <a16:creationId xmlns:a16="http://schemas.microsoft.com/office/drawing/2014/main" id="{3933A7FD-32A6-40D7-BB76-9C5A33611BEF}"/>
              </a:ext>
            </a:extLst>
          </p:cNvPr>
          <p:cNvGrpSpPr/>
          <p:nvPr/>
        </p:nvGrpSpPr>
        <p:grpSpPr>
          <a:xfrm>
            <a:off x="16804029" y="0"/>
            <a:ext cx="1483971" cy="1482648"/>
            <a:chOff x="0" y="0"/>
            <a:chExt cx="1978628" cy="1976865"/>
          </a:xfrm>
        </p:grpSpPr>
        <p:grpSp>
          <p:nvGrpSpPr>
            <p:cNvPr id="4" name="Group 9">
              <a:extLst>
                <a:ext uri="{FF2B5EF4-FFF2-40B4-BE49-F238E27FC236}">
                  <a16:creationId xmlns:a16="http://schemas.microsoft.com/office/drawing/2014/main" id="{E8199805-8FBC-4BE3-B4F9-CF8CABD7ADE4}"/>
                </a:ext>
              </a:extLst>
            </p:cNvPr>
            <p:cNvGrpSpPr/>
            <p:nvPr/>
          </p:nvGrpSpPr>
          <p:grpSpPr>
            <a:xfrm>
              <a:off x="0" y="1200777"/>
              <a:ext cx="776088" cy="776088"/>
              <a:chOff x="0" y="0"/>
              <a:chExt cx="812800" cy="812800"/>
            </a:xfrm>
          </p:grpSpPr>
          <p:sp>
            <p:nvSpPr>
              <p:cNvPr id="8" name="Freeform 10">
                <a:extLst>
                  <a:ext uri="{FF2B5EF4-FFF2-40B4-BE49-F238E27FC236}">
                    <a16:creationId xmlns:a16="http://schemas.microsoft.com/office/drawing/2014/main" id="{37995E75-A919-40CC-92F5-A59A9BC20F3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9" name="TextBox 11">
                <a:extLst>
                  <a:ext uri="{FF2B5EF4-FFF2-40B4-BE49-F238E27FC236}">
                    <a16:creationId xmlns:a16="http://schemas.microsoft.com/office/drawing/2014/main" id="{412B19BC-7DFE-42ED-8D37-BE24D012472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5" name="Group 12">
              <a:extLst>
                <a:ext uri="{FF2B5EF4-FFF2-40B4-BE49-F238E27FC236}">
                  <a16:creationId xmlns:a16="http://schemas.microsoft.com/office/drawing/2014/main" id="{F6665F6A-5108-4DED-A1C1-D60D05547EAC}"/>
                </a:ext>
              </a:extLst>
            </p:cNvPr>
            <p:cNvGrpSpPr/>
            <p:nvPr/>
          </p:nvGrpSpPr>
          <p:grpSpPr>
            <a:xfrm>
              <a:off x="776088" y="0"/>
              <a:ext cx="1202540" cy="1200777"/>
              <a:chOff x="0" y="0"/>
              <a:chExt cx="1148670" cy="1146986"/>
            </a:xfrm>
          </p:grpSpPr>
          <p:sp>
            <p:nvSpPr>
              <p:cNvPr id="6" name="Freeform 13">
                <a:extLst>
                  <a:ext uri="{FF2B5EF4-FFF2-40B4-BE49-F238E27FC236}">
                    <a16:creationId xmlns:a16="http://schemas.microsoft.com/office/drawing/2014/main" id="{9DB636A3-4576-4813-9938-E90C9DDAFE83}"/>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7" name="TextBox 14">
                <a:extLst>
                  <a:ext uri="{FF2B5EF4-FFF2-40B4-BE49-F238E27FC236}">
                    <a16:creationId xmlns:a16="http://schemas.microsoft.com/office/drawing/2014/main" id="{9A061A11-5935-4C02-89FE-7899E42B90FC}"/>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grpSp>
        <p:nvGrpSpPr>
          <p:cNvPr id="11" name="Group 8">
            <a:extLst>
              <a:ext uri="{FF2B5EF4-FFF2-40B4-BE49-F238E27FC236}">
                <a16:creationId xmlns:a16="http://schemas.microsoft.com/office/drawing/2014/main" id="{0A74CC78-1C9D-460A-B12C-3E4A9F0DE1C1}"/>
              </a:ext>
            </a:extLst>
          </p:cNvPr>
          <p:cNvGrpSpPr/>
          <p:nvPr/>
        </p:nvGrpSpPr>
        <p:grpSpPr>
          <a:xfrm>
            <a:off x="0" y="8804352"/>
            <a:ext cx="1483971" cy="1482648"/>
            <a:chOff x="0" y="0"/>
            <a:chExt cx="1978628" cy="1976865"/>
          </a:xfrm>
        </p:grpSpPr>
        <p:grpSp>
          <p:nvGrpSpPr>
            <p:cNvPr id="12" name="Group 9">
              <a:extLst>
                <a:ext uri="{FF2B5EF4-FFF2-40B4-BE49-F238E27FC236}">
                  <a16:creationId xmlns:a16="http://schemas.microsoft.com/office/drawing/2014/main" id="{0EE395AF-51BE-449B-8AA8-7067622A785A}"/>
                </a:ext>
              </a:extLst>
            </p:cNvPr>
            <p:cNvGrpSpPr/>
            <p:nvPr/>
          </p:nvGrpSpPr>
          <p:grpSpPr>
            <a:xfrm>
              <a:off x="0" y="1200777"/>
              <a:ext cx="776088" cy="776088"/>
              <a:chOff x="0" y="0"/>
              <a:chExt cx="812800" cy="812800"/>
            </a:xfrm>
          </p:grpSpPr>
          <p:sp>
            <p:nvSpPr>
              <p:cNvPr id="16" name="Freeform 10">
                <a:extLst>
                  <a:ext uri="{FF2B5EF4-FFF2-40B4-BE49-F238E27FC236}">
                    <a16:creationId xmlns:a16="http://schemas.microsoft.com/office/drawing/2014/main" id="{2ECBFAE0-BB28-4C74-9C97-F8DB0E3C73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7" name="TextBox 11">
                <a:extLst>
                  <a:ext uri="{FF2B5EF4-FFF2-40B4-BE49-F238E27FC236}">
                    <a16:creationId xmlns:a16="http://schemas.microsoft.com/office/drawing/2014/main" id="{81708667-A013-41CE-BDDA-A2BD4DA5A251}"/>
                  </a:ext>
                </a:extLst>
              </p:cNvPr>
              <p:cNvSpPr txBox="1"/>
              <p:nvPr/>
            </p:nvSpPr>
            <p:spPr>
              <a:xfrm>
                <a:off x="0" y="-28575"/>
                <a:ext cx="812800" cy="841375"/>
              </a:xfrm>
              <a:prstGeom prst="rect">
                <a:avLst/>
              </a:prstGeom>
            </p:spPr>
            <p:txBody>
              <a:bodyPr lIns="50800" tIns="50800" rIns="50800" bIns="50800" rtlCol="0" anchor="ctr"/>
              <a:lstStyle/>
              <a:p>
                <a:pPr algn="ctr">
                  <a:lnSpc>
                    <a:spcPts val="2411"/>
                  </a:lnSpc>
                  <a:spcBef>
                    <a:spcPct val="0"/>
                  </a:spcBef>
                </a:pPr>
                <a:endParaRPr/>
              </a:p>
            </p:txBody>
          </p:sp>
        </p:grpSp>
        <p:grpSp>
          <p:nvGrpSpPr>
            <p:cNvPr id="13" name="Group 12">
              <a:extLst>
                <a:ext uri="{FF2B5EF4-FFF2-40B4-BE49-F238E27FC236}">
                  <a16:creationId xmlns:a16="http://schemas.microsoft.com/office/drawing/2014/main" id="{57A8D6A4-DB1B-426D-8272-C6AC8700BC7A}"/>
                </a:ext>
              </a:extLst>
            </p:cNvPr>
            <p:cNvGrpSpPr/>
            <p:nvPr/>
          </p:nvGrpSpPr>
          <p:grpSpPr>
            <a:xfrm>
              <a:off x="776088" y="0"/>
              <a:ext cx="1202540" cy="1200777"/>
              <a:chOff x="0" y="0"/>
              <a:chExt cx="1148670" cy="1146986"/>
            </a:xfrm>
          </p:grpSpPr>
          <p:sp>
            <p:nvSpPr>
              <p:cNvPr id="14" name="Freeform 13">
                <a:extLst>
                  <a:ext uri="{FF2B5EF4-FFF2-40B4-BE49-F238E27FC236}">
                    <a16:creationId xmlns:a16="http://schemas.microsoft.com/office/drawing/2014/main" id="{C0AC73CB-FC39-446A-B3CC-1E6B8BFBE14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5" name="TextBox 14">
                <a:extLst>
                  <a:ext uri="{FF2B5EF4-FFF2-40B4-BE49-F238E27FC236}">
                    <a16:creationId xmlns:a16="http://schemas.microsoft.com/office/drawing/2014/main" id="{67F149A8-A71E-4C89-955B-1441C8839F8B}"/>
                  </a:ext>
                </a:extLst>
              </p:cNvPr>
              <p:cNvSpPr txBox="1"/>
              <p:nvPr/>
            </p:nvSpPr>
            <p:spPr>
              <a:xfrm>
                <a:off x="0" y="-28575"/>
                <a:ext cx="1148670" cy="1175561"/>
              </a:xfrm>
              <a:prstGeom prst="rect">
                <a:avLst/>
              </a:prstGeom>
            </p:spPr>
            <p:txBody>
              <a:bodyPr lIns="50800" tIns="50800" rIns="50800" bIns="50800" rtlCol="0" anchor="ctr"/>
              <a:lstStyle/>
              <a:p>
                <a:pPr algn="ctr">
                  <a:lnSpc>
                    <a:spcPts val="2411"/>
                  </a:lnSpc>
                  <a:spcBef>
                    <a:spcPct val="0"/>
                  </a:spcBef>
                </a:pPr>
                <a:endParaRPr/>
              </a:p>
            </p:txBody>
          </p:sp>
        </p:grpSp>
      </p:grpSp>
      <p:sp>
        <p:nvSpPr>
          <p:cNvPr id="18" name="TextBox 17">
            <a:extLst>
              <a:ext uri="{FF2B5EF4-FFF2-40B4-BE49-F238E27FC236}">
                <a16:creationId xmlns:a16="http://schemas.microsoft.com/office/drawing/2014/main" id="{97832402-C3FD-418A-8820-EF9186902A72}"/>
              </a:ext>
            </a:extLst>
          </p:cNvPr>
          <p:cNvSpPr txBox="1"/>
          <p:nvPr/>
        </p:nvSpPr>
        <p:spPr>
          <a:xfrm>
            <a:off x="4860131" y="8899641"/>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19" name="TextBox 2">
            <a:extLst>
              <a:ext uri="{FF2B5EF4-FFF2-40B4-BE49-F238E27FC236}">
                <a16:creationId xmlns:a16="http://schemas.microsoft.com/office/drawing/2014/main" id="{C3A370AD-1CE1-3A62-B0AE-8682D75DFC6A}"/>
              </a:ext>
            </a:extLst>
          </p:cNvPr>
          <p:cNvSpPr txBox="1"/>
          <p:nvPr/>
        </p:nvSpPr>
        <p:spPr>
          <a:xfrm>
            <a:off x="1027050" y="39726"/>
            <a:ext cx="7659750" cy="648383"/>
          </a:xfrm>
          <a:prstGeom prst="rect">
            <a:avLst/>
          </a:prstGeom>
        </p:spPr>
        <p:txBody>
          <a:bodyPr wrap="square" lIns="0" tIns="0" rIns="0" bIns="0" rtlCol="0" anchor="t">
            <a:spAutoFit/>
          </a:bodyPr>
          <a:lstStyle/>
          <a:p>
            <a:pPr algn="l">
              <a:lnSpc>
                <a:spcPct val="150000"/>
              </a:lnSpc>
            </a:pPr>
            <a:r>
              <a:rPr lang="en-US" sz="3200" b="1" dirty="0">
                <a:solidFill>
                  <a:srgbClr val="002060"/>
                </a:solidFill>
                <a:latin typeface="Open Sauce Bold"/>
                <a:ea typeface="Open Sauce Bold"/>
                <a:cs typeface="Open Sauce Bold"/>
                <a:sym typeface="Open Sauce Bold"/>
              </a:rPr>
              <a:t>Overall Class Diagram</a:t>
            </a:r>
          </a:p>
        </p:txBody>
      </p:sp>
      <p:pic>
        <p:nvPicPr>
          <p:cNvPr id="20" name="Picture 19">
            <a:extLst>
              <a:ext uri="{FF2B5EF4-FFF2-40B4-BE49-F238E27FC236}">
                <a16:creationId xmlns:a16="http://schemas.microsoft.com/office/drawing/2014/main" id="{3B10B9E6-E161-A208-ED86-5C37FF236D42}"/>
              </a:ext>
            </a:extLst>
          </p:cNvPr>
          <p:cNvPicPr>
            <a:picLocks noChangeAspect="1"/>
          </p:cNvPicPr>
          <p:nvPr/>
        </p:nvPicPr>
        <p:blipFill>
          <a:blip r:embed="rId2"/>
          <a:stretch>
            <a:fillRect/>
          </a:stretch>
        </p:blipFill>
        <p:spPr>
          <a:xfrm>
            <a:off x="3465216" y="423255"/>
            <a:ext cx="12271971" cy="9440490"/>
          </a:xfrm>
          <a:prstGeom prst="rect">
            <a:avLst/>
          </a:prstGeom>
          <a:ln>
            <a:noFill/>
          </a:ln>
        </p:spPr>
      </p:pic>
    </p:spTree>
    <p:extLst>
      <p:ext uri="{BB962C8B-B14F-4D97-AF65-F5344CB8AC3E}">
        <p14:creationId xmlns:p14="http://schemas.microsoft.com/office/powerpoint/2010/main" val="1300634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79695"/>
            <a:ext cx="7287942" cy="607795"/>
          </a:xfrm>
          <a:prstGeom prst="rect">
            <a:avLst/>
          </a:prstGeom>
        </p:spPr>
        <p:txBody>
          <a:bodyPr wrap="square" lIns="0" tIns="0" rIns="0" bIns="0" rtlCol="0" anchor="t">
            <a:spAutoFit/>
          </a:bodyPr>
          <a:lstStyle/>
          <a:p>
            <a:pPr>
              <a:lnSpc>
                <a:spcPct val="150000"/>
              </a:lnSpc>
            </a:pPr>
            <a:r>
              <a:rPr lang="en-US" sz="3000" b="1" dirty="0">
                <a:solidFill>
                  <a:schemeClr val="bg1"/>
                </a:solidFill>
                <a:latin typeface="Open Sauce Bold"/>
                <a:ea typeface="Open Sauce Bold"/>
                <a:cs typeface="Open Sauce Bold"/>
                <a:sym typeface="Open Sauce Bold"/>
              </a:rPr>
              <a:t>Project Runtime (Demo)</a:t>
            </a:r>
          </a:p>
        </p:txBody>
      </p:sp>
      <p:sp>
        <p:nvSpPr>
          <p:cNvPr id="11" name="TextBox 10">
            <a:extLst>
              <a:ext uri="{FF2B5EF4-FFF2-40B4-BE49-F238E27FC236}">
                <a16:creationId xmlns:a16="http://schemas.microsoft.com/office/drawing/2014/main" id="{910A3812-E786-CB3C-4879-F7CEE5009E63}"/>
              </a:ext>
            </a:extLst>
          </p:cNvPr>
          <p:cNvSpPr txBox="1"/>
          <p:nvPr/>
        </p:nvSpPr>
        <p:spPr>
          <a:xfrm>
            <a:off x="10578190" y="4409913"/>
            <a:ext cx="6496050" cy="3302827"/>
          </a:xfrm>
          <a:prstGeom prst="rect">
            <a:avLst/>
          </a:prstGeom>
          <a:noFill/>
        </p:spPr>
        <p:txBody>
          <a:bodyPr wrap="square">
            <a:spAutoFit/>
          </a:bodyPr>
          <a:lstStyle/>
          <a:p>
            <a:r>
              <a:rPr lang="en-US" sz="2500" dirty="0">
                <a:solidFill>
                  <a:schemeClr val="bg1"/>
                </a:solidFill>
              </a:rPr>
              <a:t>Now, some quick highlights of the system, </a:t>
            </a:r>
          </a:p>
          <a:p>
            <a:endParaRPr lang="en-US" sz="2500" dirty="0">
              <a:solidFill>
                <a:schemeClr val="bg1"/>
              </a:solidFill>
            </a:endParaRPr>
          </a:p>
          <a:p>
            <a:r>
              <a:rPr lang="en-US" sz="2500" dirty="0">
                <a:solidFill>
                  <a:schemeClr val="bg1"/>
                </a:solidFill>
              </a:rPr>
              <a:t>including:</a:t>
            </a:r>
          </a:p>
          <a:p>
            <a:endParaRPr lang="en-US" sz="2500" dirty="0">
              <a:solidFill>
                <a:schemeClr val="bg1"/>
              </a:solidFill>
            </a:endParaRPr>
          </a:p>
          <a:p>
            <a:pPr marL="1257300" lvl="2" indent="-342900">
              <a:lnSpc>
                <a:spcPct val="150000"/>
              </a:lnSpc>
              <a:buFont typeface="Arial" panose="020B0604020202020204" pitchFamily="34" charset="0"/>
              <a:buChar char="•"/>
            </a:pPr>
            <a:r>
              <a:rPr lang="en-US" sz="2500" dirty="0">
                <a:solidFill>
                  <a:schemeClr val="bg1"/>
                </a:solidFill>
              </a:rPr>
              <a:t>Logging in as different user roles</a:t>
            </a:r>
          </a:p>
          <a:p>
            <a:pPr marL="1257300" lvl="2" indent="-342900">
              <a:lnSpc>
                <a:spcPct val="150000"/>
              </a:lnSpc>
              <a:buFont typeface="Arial" panose="020B0604020202020204" pitchFamily="34" charset="0"/>
              <a:buChar char="•"/>
            </a:pPr>
            <a:r>
              <a:rPr lang="en-US" sz="2500" dirty="0">
                <a:solidFill>
                  <a:schemeClr val="bg1"/>
                </a:solidFill>
              </a:rPr>
              <a:t>Submitting and managing articles</a:t>
            </a:r>
          </a:p>
          <a:p>
            <a:pPr marL="1257300" lvl="2" indent="-342900">
              <a:lnSpc>
                <a:spcPct val="150000"/>
              </a:lnSpc>
              <a:buFont typeface="Arial" panose="020B0604020202020204" pitchFamily="34" charset="0"/>
              <a:buChar char="•"/>
            </a:pPr>
            <a:r>
              <a:rPr lang="en-US" sz="2500" dirty="0">
                <a:solidFill>
                  <a:schemeClr val="bg1"/>
                </a:solidFill>
              </a:rPr>
              <a:t>Publishing articles and viewing reports.</a:t>
            </a:r>
            <a:endParaRPr lang="en-SG" sz="2500" dirty="0">
              <a:solidFill>
                <a:schemeClr val="bg1"/>
              </a:solidFill>
            </a:endParaRPr>
          </a:p>
        </p:txBody>
      </p:sp>
      <p:pic>
        <p:nvPicPr>
          <p:cNvPr id="17" name="Picture 16">
            <a:extLst>
              <a:ext uri="{FF2B5EF4-FFF2-40B4-BE49-F238E27FC236}">
                <a16:creationId xmlns:a16="http://schemas.microsoft.com/office/drawing/2014/main" id="{2239D4CC-07FE-5164-201E-A8DC2F854D91}"/>
              </a:ext>
            </a:extLst>
          </p:cNvPr>
          <p:cNvPicPr>
            <a:picLocks noChangeAspect="1"/>
          </p:cNvPicPr>
          <p:nvPr/>
        </p:nvPicPr>
        <p:blipFill rotWithShape="1">
          <a:blip r:embed="rId3"/>
          <a:srcRect l="1231"/>
          <a:stretch/>
        </p:blipFill>
        <p:spPr bwMode="auto">
          <a:xfrm>
            <a:off x="2216352" y="7836050"/>
            <a:ext cx="6851447" cy="2010234"/>
          </a:xfrm>
          <a:prstGeom prst="rect">
            <a:avLst/>
          </a:prstGeom>
          <a:ln>
            <a:solidFill>
              <a:schemeClr val="tx1"/>
            </a:solid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B4C66410-FA47-5D93-A9C3-C6F69D832773}"/>
              </a:ext>
            </a:extLst>
          </p:cNvPr>
          <p:cNvPicPr>
            <a:picLocks noChangeAspect="1"/>
          </p:cNvPicPr>
          <p:nvPr/>
        </p:nvPicPr>
        <p:blipFill rotWithShape="1">
          <a:blip r:embed="rId4"/>
          <a:srcRect b="72130"/>
          <a:stretch/>
        </p:blipFill>
        <p:spPr bwMode="auto">
          <a:xfrm>
            <a:off x="2235403" y="923128"/>
            <a:ext cx="6856886" cy="6789612"/>
          </a:xfrm>
          <a:prstGeom prst="rect">
            <a:avLst/>
          </a:prstGeom>
          <a:ln>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B84FAD9-A7F0-A4FC-1C08-2301EA97E055}"/>
              </a:ext>
            </a:extLst>
          </p:cNvPr>
          <p:cNvPicPr>
            <a:picLocks noChangeAspect="1"/>
          </p:cNvPicPr>
          <p:nvPr/>
        </p:nvPicPr>
        <p:blipFill>
          <a:blip r:embed="rId5"/>
          <a:stretch>
            <a:fillRect/>
          </a:stretch>
        </p:blipFill>
        <p:spPr>
          <a:xfrm>
            <a:off x="12118065" y="923128"/>
            <a:ext cx="2990850" cy="2990850"/>
          </a:xfrm>
          <a:prstGeom prst="rect">
            <a:avLst/>
          </a:prstGeom>
        </p:spPr>
      </p:pic>
      <p:sp>
        <p:nvSpPr>
          <p:cNvPr id="12" name="TextBox 11">
            <a:extLst>
              <a:ext uri="{FF2B5EF4-FFF2-40B4-BE49-F238E27FC236}">
                <a16:creationId xmlns:a16="http://schemas.microsoft.com/office/drawing/2014/main" id="{A75EDC0C-97E9-BBA0-5CBF-7B3956398945}"/>
              </a:ext>
            </a:extLst>
          </p:cNvPr>
          <p:cNvSpPr txBox="1"/>
          <p:nvPr/>
        </p:nvSpPr>
        <p:spPr>
          <a:xfrm>
            <a:off x="10787740" y="8551985"/>
            <a:ext cx="5994400" cy="861774"/>
          </a:xfrm>
          <a:prstGeom prst="rect">
            <a:avLst/>
          </a:prstGeom>
          <a:noFill/>
        </p:spPr>
        <p:txBody>
          <a:bodyPr wrap="square" rtlCol="0">
            <a:spAutoFit/>
          </a:bodyPr>
          <a:lstStyle/>
          <a:p>
            <a:r>
              <a:rPr lang="en-SG" sz="2500" dirty="0">
                <a:solidFill>
                  <a:schemeClr val="bg1"/>
                </a:solidFill>
                <a:hlinkClick r:id="rId6">
                  <a:extLst>
                    <a:ext uri="{A12FA001-AC4F-418D-AE19-62706E023703}">
                      <ahyp:hlinkClr xmlns:ahyp="http://schemas.microsoft.com/office/drawing/2018/hyperlinkcolor" val="tx"/>
                    </a:ext>
                  </a:extLst>
                </a:hlinkClick>
              </a:rPr>
              <a:t>https://aurora-university.vercel.app/home</a:t>
            </a:r>
            <a:endParaRPr lang="en-SG" sz="2500" dirty="0">
              <a:solidFill>
                <a:schemeClr val="bg1"/>
              </a:solidFill>
            </a:endParaRPr>
          </a:p>
          <a:p>
            <a:endParaRPr lang="en-SG" sz="2500" dirty="0">
              <a:solidFill>
                <a:schemeClr val="bg1"/>
              </a:solidFill>
            </a:endParaRPr>
          </a:p>
        </p:txBody>
      </p:sp>
    </p:spTree>
    <p:extLst>
      <p:ext uri="{BB962C8B-B14F-4D97-AF65-F5344CB8AC3E}">
        <p14:creationId xmlns:p14="http://schemas.microsoft.com/office/powerpoint/2010/main" val="4160976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301660"/>
            <a:ext cx="3217594" cy="553998"/>
          </a:xfrm>
          <a:prstGeom prst="rect">
            <a:avLst/>
          </a:prstGeom>
        </p:spPr>
        <p:txBody>
          <a:bodyPr wrap="square" lIns="0" tIns="0" rIns="0" bIns="0" rtlCol="0" anchor="t">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Article Status</a:t>
            </a:r>
          </a:p>
        </p:txBody>
      </p:sp>
      <p:sp>
        <p:nvSpPr>
          <p:cNvPr id="14" name="TextBox 13">
            <a:extLst>
              <a:ext uri="{FF2B5EF4-FFF2-40B4-BE49-F238E27FC236}">
                <a16:creationId xmlns:a16="http://schemas.microsoft.com/office/drawing/2014/main" id="{C848BB7A-B6F5-5E51-232A-B0A360C91CDD}"/>
              </a:ext>
            </a:extLst>
          </p:cNvPr>
          <p:cNvSpPr txBox="1"/>
          <p:nvPr/>
        </p:nvSpPr>
        <p:spPr>
          <a:xfrm>
            <a:off x="14890852" y="3843579"/>
            <a:ext cx="2495243" cy="4267515"/>
          </a:xfrm>
          <a:prstGeom prst="rect">
            <a:avLst/>
          </a:prstGeom>
          <a:noFill/>
        </p:spPr>
        <p:txBody>
          <a:bodyPr wrap="square">
            <a:spAutoFit/>
          </a:bodyPr>
          <a:lstStyle/>
          <a:p>
            <a:pPr marR="0" lvl="0" algn="l" defTabSz="914400" rtl="0" eaLnBrk="0" fontAlgn="base" latinLnBrk="0" hangingPunct="0">
              <a:lnSpc>
                <a:spcPct val="2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Draft</a:t>
            </a:r>
          </a:p>
          <a:p>
            <a:pPr marR="0" lvl="0" algn="l" defTabSz="914400" rtl="0" eaLnBrk="0" fontAlgn="base" latinLnBrk="0" hangingPunct="0">
              <a:lnSpc>
                <a:spcPct val="2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Pending</a:t>
            </a:r>
          </a:p>
          <a:p>
            <a:pPr marR="0" lvl="0" algn="l" defTabSz="914400" rtl="0" eaLnBrk="0" fontAlgn="base" latinLnBrk="0" hangingPunct="0">
              <a:lnSpc>
                <a:spcPct val="2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Approve</a:t>
            </a:r>
          </a:p>
          <a:p>
            <a:pPr marR="0" lvl="0" algn="l" defTabSz="914400" rtl="0" eaLnBrk="0" fontAlgn="base" latinLnBrk="0" hangingPunct="0">
              <a:lnSpc>
                <a:spcPct val="2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Reject</a:t>
            </a:r>
          </a:p>
          <a:p>
            <a:pPr marR="0" lvl="0" algn="l" defTabSz="914400" rtl="0" eaLnBrk="0" fontAlgn="base" latinLnBrk="0" hangingPunct="0">
              <a:lnSpc>
                <a:spcPct val="2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Arial" panose="020B0604020202020204" pitchFamily="34" charset="0"/>
              </a:rPr>
              <a:t>• Published</a:t>
            </a:r>
            <a:endParaRPr kumimoji="0" lang="en-US" altLang="en-US" sz="2800" b="0" i="0" u="none" strike="noStrike" cap="none" normalizeH="0" baseline="0" dirty="0">
              <a:ln>
                <a:noFill/>
              </a:ln>
              <a:solidFill>
                <a:schemeClr val="bg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0DD98A38-B12A-22F6-2084-4987A54A4A6C}"/>
              </a:ext>
            </a:extLst>
          </p:cNvPr>
          <p:cNvGrpSpPr/>
          <p:nvPr/>
        </p:nvGrpSpPr>
        <p:grpSpPr>
          <a:xfrm>
            <a:off x="901904" y="2126498"/>
            <a:ext cx="12912193" cy="7708145"/>
            <a:chOff x="1773507" y="2169831"/>
            <a:chExt cx="12912193" cy="7708145"/>
          </a:xfrm>
        </p:grpSpPr>
        <p:pic>
          <p:nvPicPr>
            <p:cNvPr id="10" name="Picture 9">
              <a:extLst>
                <a:ext uri="{FF2B5EF4-FFF2-40B4-BE49-F238E27FC236}">
                  <a16:creationId xmlns:a16="http://schemas.microsoft.com/office/drawing/2014/main" id="{99A88863-8829-FD75-179F-90B55C29F8A9}"/>
                </a:ext>
              </a:extLst>
            </p:cNvPr>
            <p:cNvPicPr>
              <a:picLocks noChangeAspect="1"/>
            </p:cNvPicPr>
            <p:nvPr/>
          </p:nvPicPr>
          <p:blipFill>
            <a:blip r:embed="rId3"/>
            <a:stretch>
              <a:fillRect/>
            </a:stretch>
          </p:blipFill>
          <p:spPr>
            <a:xfrm>
              <a:off x="1773507" y="2169831"/>
              <a:ext cx="12912193" cy="7242251"/>
            </a:xfrm>
            <a:prstGeom prst="rect">
              <a:avLst/>
            </a:prstGeom>
            <a:ln>
              <a:solidFill>
                <a:schemeClr val="tx1"/>
              </a:solidFill>
            </a:ln>
          </p:spPr>
        </p:pic>
        <p:sp>
          <p:nvSpPr>
            <p:cNvPr id="2" name="Rectangle 1">
              <a:extLst>
                <a:ext uri="{FF2B5EF4-FFF2-40B4-BE49-F238E27FC236}">
                  <a16:creationId xmlns:a16="http://schemas.microsoft.com/office/drawing/2014/main" id="{2E2F7693-FF5A-E4F1-EC41-7D0263AF38F9}"/>
                </a:ext>
              </a:extLst>
            </p:cNvPr>
            <p:cNvSpPr/>
            <p:nvPr/>
          </p:nvSpPr>
          <p:spPr>
            <a:xfrm>
              <a:off x="10933017" y="4791626"/>
              <a:ext cx="1047750" cy="5086350"/>
            </a:xfrm>
            <a:prstGeom prst="rect">
              <a:avLst/>
            </a:prstGeom>
            <a:noFill/>
            <a:ln w="317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cxnSp>
        <p:nvCxnSpPr>
          <p:cNvPr id="7" name="Connector: Elbow 6">
            <a:extLst>
              <a:ext uri="{FF2B5EF4-FFF2-40B4-BE49-F238E27FC236}">
                <a16:creationId xmlns:a16="http://schemas.microsoft.com/office/drawing/2014/main" id="{53CE8A81-7ACC-F38E-FE94-5994822835D8}"/>
              </a:ext>
            </a:extLst>
          </p:cNvPr>
          <p:cNvCxnSpPr>
            <a:stCxn id="2" idx="3"/>
          </p:cNvCxnSpPr>
          <p:nvPr/>
        </p:nvCxnSpPr>
        <p:spPr>
          <a:xfrm flipV="1">
            <a:off x="11109164" y="5905500"/>
            <a:ext cx="3597436" cy="138596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6423612-0956-BA21-76CD-534AB966A81C}"/>
              </a:ext>
            </a:extLst>
          </p:cNvPr>
          <p:cNvSpPr/>
          <p:nvPr/>
        </p:nvSpPr>
        <p:spPr>
          <a:xfrm>
            <a:off x="14735604" y="3700543"/>
            <a:ext cx="2650491" cy="5086350"/>
          </a:xfrm>
          <a:prstGeom prst="rect">
            <a:avLst/>
          </a:prstGeom>
          <a:noFill/>
          <a:ln w="3175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26156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75966"/>
            <a:ext cx="9184779" cy="729367"/>
          </a:xfrm>
          <a:prstGeom prst="rect">
            <a:avLst/>
          </a:prstGeom>
        </p:spPr>
        <p:txBody>
          <a:bodyPr wrap="square" lIns="0" tIns="0" rIns="0" bIns="0" rtlCol="0" anchor="t">
            <a:spAutoFit/>
          </a:bodyPr>
          <a:lstStyle/>
          <a:p>
            <a:pPr algn="l">
              <a:lnSpc>
                <a:spcPct val="150000"/>
              </a:lnSpc>
            </a:pPr>
            <a:r>
              <a:rPr lang="en-US" sz="3600" b="1" dirty="0">
                <a:solidFill>
                  <a:schemeClr val="bg1"/>
                </a:solidFill>
                <a:latin typeface="Arial" panose="020B0604020202020204" pitchFamily="34" charset="0"/>
                <a:ea typeface="Open Sauce Bold"/>
                <a:cs typeface="Arial" panose="020B0604020202020204" pitchFamily="34" charset="0"/>
                <a:sym typeface="Open Sauce Bold"/>
              </a:rPr>
              <a:t>Notification (By System For Articles)</a:t>
            </a:r>
          </a:p>
        </p:txBody>
      </p:sp>
      <p:graphicFrame>
        <p:nvGraphicFramePr>
          <p:cNvPr id="2" name="Diagram 1">
            <a:extLst>
              <a:ext uri="{FF2B5EF4-FFF2-40B4-BE49-F238E27FC236}">
                <a16:creationId xmlns:a16="http://schemas.microsoft.com/office/drawing/2014/main" id="{366A2523-FD95-EBB2-508B-E9B2BD41245D}"/>
              </a:ext>
            </a:extLst>
          </p:cNvPr>
          <p:cNvGraphicFramePr/>
          <p:nvPr>
            <p:extLst>
              <p:ext uri="{D42A27DB-BD31-4B8C-83A1-F6EECF244321}">
                <p14:modId xmlns:p14="http://schemas.microsoft.com/office/powerpoint/2010/main" val="311283690"/>
              </p:ext>
            </p:extLst>
          </p:nvPr>
        </p:nvGraphicFramePr>
        <p:xfrm>
          <a:off x="3481451" y="1482649"/>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42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87763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2295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19050"/>
            <a:ext cx="7945500"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Project Overview and Key Feature </a:t>
            </a:r>
          </a:p>
        </p:txBody>
      </p:sp>
      <p:grpSp>
        <p:nvGrpSpPr>
          <p:cNvPr id="5" name="Group 4">
            <a:extLst>
              <a:ext uri="{FF2B5EF4-FFF2-40B4-BE49-F238E27FC236}">
                <a16:creationId xmlns:a16="http://schemas.microsoft.com/office/drawing/2014/main" id="{5F8D472F-9677-BB6A-4246-516FA421A5EC}"/>
              </a:ext>
            </a:extLst>
          </p:cNvPr>
          <p:cNvGrpSpPr/>
          <p:nvPr/>
        </p:nvGrpSpPr>
        <p:grpSpPr>
          <a:xfrm>
            <a:off x="1838996" y="1634847"/>
            <a:ext cx="15648904" cy="8044358"/>
            <a:chOff x="1838996" y="1634847"/>
            <a:chExt cx="15648904" cy="8044358"/>
          </a:xfrm>
        </p:grpSpPr>
        <p:grpSp>
          <p:nvGrpSpPr>
            <p:cNvPr id="4" name="Group 3">
              <a:extLst>
                <a:ext uri="{FF2B5EF4-FFF2-40B4-BE49-F238E27FC236}">
                  <a16:creationId xmlns:a16="http://schemas.microsoft.com/office/drawing/2014/main" id="{31196F39-D6A2-FAB6-C32F-9736CB8DF192}"/>
                </a:ext>
              </a:extLst>
            </p:cNvPr>
            <p:cNvGrpSpPr/>
            <p:nvPr/>
          </p:nvGrpSpPr>
          <p:grpSpPr>
            <a:xfrm>
              <a:off x="1838996" y="1634847"/>
              <a:ext cx="15648904" cy="7017306"/>
              <a:chOff x="1705646" y="919633"/>
              <a:chExt cx="15648904" cy="7017306"/>
            </a:xfrm>
          </p:grpSpPr>
          <p:sp>
            <p:nvSpPr>
              <p:cNvPr id="36" name="TextBox 35">
                <a:extLst>
                  <a:ext uri="{FF2B5EF4-FFF2-40B4-BE49-F238E27FC236}">
                    <a16:creationId xmlns:a16="http://schemas.microsoft.com/office/drawing/2014/main" id="{BA4F522D-B6A4-1C91-C0FB-BD2DFECCB78E}"/>
                  </a:ext>
                </a:extLst>
              </p:cNvPr>
              <p:cNvSpPr txBox="1"/>
              <p:nvPr/>
            </p:nvSpPr>
            <p:spPr>
              <a:xfrm>
                <a:off x="5368819" y="919633"/>
                <a:ext cx="11985731" cy="7017306"/>
              </a:xfrm>
              <a:prstGeom prst="rect">
                <a:avLst/>
              </a:prstGeom>
              <a:noFill/>
            </p:spPr>
            <p:txBody>
              <a:bodyPr wrap="square">
                <a:spAutoFit/>
              </a:bodyPr>
              <a:lstStyle/>
              <a:p>
                <a:r>
                  <a:rPr lang="en-US" sz="2500" dirty="0">
                    <a:solidFill>
                      <a:schemeClr val="bg1"/>
                    </a:solidFill>
                  </a:rPr>
                  <a:t>Our project focuses on providing </a:t>
                </a:r>
              </a:p>
              <a:p>
                <a:pPr marL="1714500" lvl="3" indent="-342900">
                  <a:buFont typeface="Arial" panose="020B0604020202020204" pitchFamily="34" charset="0"/>
                  <a:buChar char="•"/>
                </a:pPr>
                <a:r>
                  <a:rPr lang="en-US" sz="2500" dirty="0">
                    <a:solidFill>
                      <a:schemeClr val="bg1"/>
                    </a:solidFill>
                  </a:rPr>
                  <a:t>a </a:t>
                </a:r>
                <a:r>
                  <a:rPr lang="en-US" sz="2500" dirty="0" err="1">
                    <a:solidFill>
                      <a:schemeClr val="bg1"/>
                    </a:solidFill>
                  </a:rPr>
                  <a:t>secure,role</a:t>
                </a:r>
                <a:r>
                  <a:rPr lang="en-US" sz="2500" dirty="0">
                    <a:solidFill>
                      <a:schemeClr val="bg1"/>
                    </a:solidFill>
                  </a:rPr>
                  <a:t>-based system for managing student article submissions</a:t>
                </a:r>
              </a:p>
              <a:p>
                <a:pPr marL="1714500" lvl="3" indent="-342900">
                  <a:buFont typeface="Arial" panose="020B0604020202020204" pitchFamily="34" charset="0"/>
                  <a:buChar char="•"/>
                </a:pPr>
                <a:r>
                  <a:rPr lang="en-US" sz="2500" dirty="0">
                    <a:solidFill>
                      <a:schemeClr val="bg1"/>
                    </a:solidFill>
                  </a:rPr>
                  <a:t>reviews, and publications for the university magazine.</a:t>
                </a:r>
              </a:p>
              <a:p>
                <a:pPr marL="1257300" lvl="2" indent="-342900">
                  <a:buFont typeface="Arial" panose="020B0604020202020204" pitchFamily="34" charset="0"/>
                  <a:buChar char="•"/>
                </a:pPr>
                <a:endParaRPr lang="en-US" sz="2500" dirty="0">
                  <a:solidFill>
                    <a:schemeClr val="bg1"/>
                  </a:solidFill>
                </a:endParaRPr>
              </a:p>
              <a:p>
                <a:r>
                  <a:rPr lang="en-US" sz="2500" dirty="0">
                    <a:solidFill>
                      <a:schemeClr val="bg1"/>
                    </a:solidFill>
                  </a:rPr>
                  <a:t>Using this platform, different users can contribute, review, and manage magazine content efficiently as</a:t>
                </a:r>
              </a:p>
              <a:p>
                <a:pPr marL="1714500" lvl="3" indent="-342900">
                  <a:buFont typeface="Arial" panose="020B0604020202020204" pitchFamily="34" charset="0"/>
                  <a:buChar char="•"/>
                </a:pPr>
                <a:r>
                  <a:rPr lang="en-US" sz="2500" dirty="0">
                    <a:solidFill>
                      <a:schemeClr val="bg1"/>
                    </a:solidFill>
                  </a:rPr>
                  <a:t>Admins</a:t>
                </a:r>
              </a:p>
              <a:p>
                <a:pPr marL="1714500" lvl="3" indent="-342900">
                  <a:buFont typeface="Arial" panose="020B0604020202020204" pitchFamily="34" charset="0"/>
                  <a:buChar char="•"/>
                </a:pPr>
                <a:r>
                  <a:rPr lang="en-US" sz="2500" dirty="0">
                    <a:solidFill>
                      <a:schemeClr val="bg1"/>
                    </a:solidFill>
                  </a:rPr>
                  <a:t>Marketing Managers</a:t>
                </a:r>
              </a:p>
              <a:p>
                <a:pPr marL="1714500" lvl="3" indent="-342900">
                  <a:buFont typeface="Arial" panose="020B0604020202020204" pitchFamily="34" charset="0"/>
                  <a:buChar char="•"/>
                </a:pPr>
                <a:r>
                  <a:rPr lang="en-US" sz="2500" dirty="0">
                    <a:solidFill>
                      <a:schemeClr val="bg1"/>
                    </a:solidFill>
                  </a:rPr>
                  <a:t>Marketing Coordinators</a:t>
                </a:r>
              </a:p>
              <a:p>
                <a:pPr marL="1714500" lvl="3" indent="-342900">
                  <a:buFont typeface="Arial" panose="020B0604020202020204" pitchFamily="34" charset="0"/>
                  <a:buChar char="•"/>
                </a:pPr>
                <a:r>
                  <a:rPr lang="en-US" sz="2500" dirty="0">
                    <a:solidFill>
                      <a:schemeClr val="bg1"/>
                    </a:solidFill>
                  </a:rPr>
                  <a:t>Student</a:t>
                </a:r>
              </a:p>
              <a:p>
                <a:pPr marL="1714500" lvl="3" indent="-342900">
                  <a:buFont typeface="Arial" panose="020B0604020202020204" pitchFamily="34" charset="0"/>
                  <a:buChar char="•"/>
                </a:pPr>
                <a:r>
                  <a:rPr lang="en-US" sz="2500" dirty="0">
                    <a:solidFill>
                      <a:schemeClr val="bg1"/>
                    </a:solidFill>
                  </a:rPr>
                  <a:t>Guest</a:t>
                </a:r>
              </a:p>
              <a:p>
                <a:endParaRPr lang="en-US" sz="2500" dirty="0">
                  <a:solidFill>
                    <a:schemeClr val="bg1"/>
                  </a:solidFill>
                </a:endParaRPr>
              </a:p>
              <a:p>
                <a:r>
                  <a:rPr lang="en-US" sz="2500" dirty="0">
                    <a:solidFill>
                      <a:schemeClr val="bg1"/>
                    </a:solidFill>
                  </a:rPr>
                  <a:t>The system includes key features such as:</a:t>
                </a:r>
              </a:p>
              <a:p>
                <a:pPr marL="1714500" lvl="3" indent="-342900">
                  <a:buFont typeface="Arial" panose="020B0604020202020204" pitchFamily="34" charset="0"/>
                  <a:buChar char="•"/>
                </a:pPr>
                <a:r>
                  <a:rPr lang="en-US" sz="2500" dirty="0">
                    <a:solidFill>
                      <a:schemeClr val="bg1"/>
                    </a:solidFill>
                  </a:rPr>
                  <a:t>Secure role-based login / </a:t>
                </a:r>
              </a:p>
              <a:p>
                <a:pPr marL="1714500" lvl="3" indent="-342900">
                  <a:buFont typeface="Arial" panose="020B0604020202020204" pitchFamily="34" charset="0"/>
                  <a:buChar char="•"/>
                </a:pPr>
                <a:r>
                  <a:rPr lang="en-US" sz="2500" dirty="0">
                    <a:solidFill>
                      <a:schemeClr val="bg1"/>
                    </a:solidFill>
                  </a:rPr>
                  <a:t>Article submission, editing, and publication</a:t>
                </a:r>
              </a:p>
              <a:p>
                <a:pPr marL="1714500" lvl="3" indent="-342900">
                  <a:buFont typeface="Arial" panose="020B0604020202020204" pitchFamily="34" charset="0"/>
                  <a:buChar char="•"/>
                </a:pPr>
                <a:r>
                  <a:rPr lang="en-US" sz="2500" dirty="0">
                    <a:solidFill>
                      <a:schemeClr val="bg1"/>
                    </a:solidFill>
                  </a:rPr>
                  <a:t>Role-specific dashboards and notifications</a:t>
                </a:r>
              </a:p>
              <a:p>
                <a:pPr marL="1714500" lvl="3" indent="-342900">
                  <a:buFont typeface="Arial" panose="020B0604020202020204" pitchFamily="34" charset="0"/>
                  <a:buChar char="•"/>
                </a:pPr>
                <a:r>
                  <a:rPr lang="en-US" sz="2500" dirty="0">
                    <a:solidFill>
                      <a:schemeClr val="bg1"/>
                    </a:solidFill>
                  </a:rPr>
                  <a:t>Feedback and approval workflows</a:t>
                </a:r>
              </a:p>
              <a:p>
                <a:pPr marL="1714500" lvl="3" indent="-342900">
                  <a:buFont typeface="Arial" panose="020B0604020202020204" pitchFamily="34" charset="0"/>
                  <a:buChar char="•"/>
                </a:pPr>
                <a:r>
                  <a:rPr lang="en-US" sz="2500" dirty="0">
                    <a:solidFill>
                      <a:schemeClr val="bg1"/>
                    </a:solidFill>
                  </a:rPr>
                  <a:t>User management and reporting tools</a:t>
                </a:r>
              </a:p>
            </p:txBody>
          </p:sp>
          <p:sp>
            <p:nvSpPr>
              <p:cNvPr id="43" name="TextBox 42">
                <a:extLst>
                  <a:ext uri="{FF2B5EF4-FFF2-40B4-BE49-F238E27FC236}">
                    <a16:creationId xmlns:a16="http://schemas.microsoft.com/office/drawing/2014/main" id="{2D650AFE-0D37-D55D-A32E-EC91DFE5E859}"/>
                  </a:ext>
                </a:extLst>
              </p:cNvPr>
              <p:cNvSpPr txBox="1"/>
              <p:nvPr/>
            </p:nvSpPr>
            <p:spPr>
              <a:xfrm>
                <a:off x="1705646" y="919633"/>
                <a:ext cx="3422447" cy="5863144"/>
              </a:xfrm>
              <a:prstGeom prst="rect">
                <a:avLst/>
              </a:prstGeom>
              <a:noFill/>
            </p:spPr>
            <p:txBody>
              <a:bodyPr wrap="square">
                <a:spAutoFit/>
              </a:bodyPr>
              <a:lstStyle/>
              <a:p>
                <a:r>
                  <a:rPr lang="en-US" sz="2500" u="sng" dirty="0">
                    <a:solidFill>
                      <a:schemeClr val="bg1"/>
                    </a:solidFill>
                  </a:rPr>
                  <a:t>Project Overview:</a:t>
                </a: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endParaRPr lang="en-US" sz="2500" dirty="0">
                  <a:solidFill>
                    <a:schemeClr val="bg1"/>
                  </a:solidFill>
                </a:endParaRPr>
              </a:p>
              <a:p>
                <a:r>
                  <a:rPr lang="en-US" sz="2500" u="sng" dirty="0">
                    <a:solidFill>
                      <a:schemeClr val="bg1"/>
                    </a:solidFill>
                  </a:rPr>
                  <a:t>Key Feature :</a:t>
                </a:r>
              </a:p>
              <a:p>
                <a:endParaRPr lang="en-US" sz="2500" dirty="0">
                  <a:solidFill>
                    <a:schemeClr val="bg1"/>
                  </a:solidFill>
                </a:endParaRPr>
              </a:p>
              <a:p>
                <a:endParaRPr lang="en-US" sz="2500" dirty="0">
                  <a:solidFill>
                    <a:schemeClr val="bg1"/>
                  </a:solidFill>
                </a:endParaRPr>
              </a:p>
            </p:txBody>
          </p:sp>
        </p:grpSp>
        <p:sp>
          <p:nvSpPr>
            <p:cNvPr id="44" name="TextBox 43">
              <a:extLst>
                <a:ext uri="{FF2B5EF4-FFF2-40B4-BE49-F238E27FC236}">
                  <a16:creationId xmlns:a16="http://schemas.microsoft.com/office/drawing/2014/main" id="{BABCCB12-902D-57DD-7FB6-2FE800B81A0D}"/>
                </a:ext>
              </a:extLst>
            </p:cNvPr>
            <p:cNvSpPr txBox="1"/>
            <p:nvPr/>
          </p:nvSpPr>
          <p:spPr>
            <a:xfrm>
              <a:off x="1838996" y="8817431"/>
              <a:ext cx="12619953" cy="861774"/>
            </a:xfrm>
            <a:prstGeom prst="rect">
              <a:avLst/>
            </a:prstGeom>
            <a:noFill/>
          </p:spPr>
          <p:txBody>
            <a:bodyPr wrap="square">
              <a:spAutoFit/>
            </a:bodyPr>
            <a:lstStyle/>
            <a:p>
              <a:r>
                <a:rPr lang="en-US" sz="2500" dirty="0">
                  <a:solidFill>
                    <a:schemeClr val="bg1"/>
                  </a:solidFill>
                </a:rPr>
                <a:t>We designed the system with a focus on security, usability, and efficiency </a:t>
              </a:r>
              <a:endParaRPr lang="en-SG" sz="2500" dirty="0">
                <a:solidFill>
                  <a:schemeClr val="bg1"/>
                </a:solidFill>
              </a:endParaRPr>
            </a:p>
            <a:p>
              <a:r>
                <a:rPr lang="en-US" sz="2500" dirty="0">
                  <a:solidFill>
                    <a:schemeClr val="bg1"/>
                  </a:solidFill>
                </a:rPr>
                <a:t>  </a:t>
              </a:r>
              <a:endParaRPr lang="en-SG" sz="2500" dirty="0">
                <a:solidFill>
                  <a:schemeClr val="bg1"/>
                </a:solidFill>
              </a:endParaRPr>
            </a:p>
          </p:txBody>
        </p:sp>
      </p:grpSp>
    </p:spTree>
    <p:extLst>
      <p:ext uri="{BB962C8B-B14F-4D97-AF65-F5344CB8AC3E}">
        <p14:creationId xmlns:p14="http://schemas.microsoft.com/office/powerpoint/2010/main" val="4130869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173292"/>
            <a:ext cx="9184779" cy="553998"/>
          </a:xfrm>
          <a:prstGeom prst="rect">
            <a:avLst/>
          </a:prstGeom>
        </p:spPr>
        <p:txBody>
          <a:bodyPr wrap="square" lIns="0" tIns="0" rIns="0" bIns="0" rtlCol="0" anchor="t">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dirty="0">
                <a:ln>
                  <a:noFill/>
                </a:ln>
                <a:solidFill>
                  <a:schemeClr val="bg1"/>
                </a:solidFill>
                <a:effectLst/>
                <a:latin typeface="Arial" panose="020B0604020202020204" pitchFamily="34" charset="0"/>
              </a:rPr>
              <a:t>Mail sending conditions</a:t>
            </a:r>
          </a:p>
        </p:txBody>
      </p:sp>
      <p:graphicFrame>
        <p:nvGraphicFramePr>
          <p:cNvPr id="2" name="Diagram 1">
            <a:extLst>
              <a:ext uri="{FF2B5EF4-FFF2-40B4-BE49-F238E27FC236}">
                <a16:creationId xmlns:a16="http://schemas.microsoft.com/office/drawing/2014/main" id="{366A2523-FD95-EBB2-508B-E9B2BD41245D}"/>
              </a:ext>
            </a:extLst>
          </p:cNvPr>
          <p:cNvGraphicFramePr/>
          <p:nvPr>
            <p:extLst>
              <p:ext uri="{D42A27DB-BD31-4B8C-83A1-F6EECF244321}">
                <p14:modId xmlns:p14="http://schemas.microsoft.com/office/powerpoint/2010/main" val="3031088631"/>
              </p:ext>
            </p:extLst>
          </p:nvPr>
        </p:nvGraphicFramePr>
        <p:xfrm>
          <a:off x="4248150" y="2284653"/>
          <a:ext cx="10782300" cy="6308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5848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6" y="59161"/>
            <a:ext cx="8694014" cy="607795"/>
          </a:xfrm>
          <a:prstGeom prst="rect">
            <a:avLst/>
          </a:prstGeom>
        </p:spPr>
        <p:txBody>
          <a:bodyPr wrap="square" lIns="0" tIns="0" rIns="0" bIns="0" rtlCol="0" anchor="t">
            <a:spAutoFit/>
          </a:bodyPr>
          <a:lstStyle/>
          <a:p>
            <a:pPr algn="l">
              <a:lnSpc>
                <a:spcPct val="150000"/>
              </a:lnSpc>
            </a:pPr>
            <a:r>
              <a:rPr lang="en-US" sz="3000" b="1" dirty="0">
                <a:solidFill>
                  <a:schemeClr val="bg1"/>
                </a:solidFill>
                <a:latin typeface="Open Sauce Bold"/>
                <a:ea typeface="Open Sauce Bold"/>
                <a:cs typeface="Open Sauce Bold"/>
                <a:sym typeface="Open Sauce Bold"/>
              </a:rPr>
              <a:t>Q &amp; A Section</a:t>
            </a:r>
          </a:p>
        </p:txBody>
      </p:sp>
      <p:pic>
        <p:nvPicPr>
          <p:cNvPr id="4" name="Picture 3">
            <a:extLst>
              <a:ext uri="{FF2B5EF4-FFF2-40B4-BE49-F238E27FC236}">
                <a16:creationId xmlns:a16="http://schemas.microsoft.com/office/drawing/2014/main" id="{D7344A15-DA1D-117C-8157-127C746B0C89}"/>
              </a:ext>
            </a:extLst>
          </p:cNvPr>
          <p:cNvPicPr>
            <a:picLocks noChangeAspect="1"/>
          </p:cNvPicPr>
          <p:nvPr/>
        </p:nvPicPr>
        <p:blipFill>
          <a:blip r:embed="rId3"/>
          <a:stretch>
            <a:fillRect/>
          </a:stretch>
        </p:blipFill>
        <p:spPr>
          <a:xfrm>
            <a:off x="1673510" y="941349"/>
            <a:ext cx="15547690" cy="8745576"/>
          </a:xfrm>
          <a:prstGeom prst="rect">
            <a:avLst/>
          </a:prstGeom>
        </p:spPr>
      </p:pic>
    </p:spTree>
    <p:extLst>
      <p:ext uri="{BB962C8B-B14F-4D97-AF65-F5344CB8AC3E}">
        <p14:creationId xmlns:p14="http://schemas.microsoft.com/office/powerpoint/2010/main" val="1389972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pic>
        <p:nvPicPr>
          <p:cNvPr id="2050" name="Picture 2" descr="Thanks you - The Ascentia">
            <a:extLst>
              <a:ext uri="{FF2B5EF4-FFF2-40B4-BE49-F238E27FC236}">
                <a16:creationId xmlns:a16="http://schemas.microsoft.com/office/drawing/2014/main" id="{D6C30A8D-9504-F8A8-A8D2-BF63E44C50B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67050" y="2157756"/>
            <a:ext cx="12553950" cy="5950572"/>
          </a:xfrm>
          <a:prstGeom prst="rect">
            <a:avLst/>
          </a:prstGeom>
          <a:noFill/>
        </p:spPr>
      </p:pic>
    </p:spTree>
    <p:extLst>
      <p:ext uri="{BB962C8B-B14F-4D97-AF65-F5344CB8AC3E}">
        <p14:creationId xmlns:p14="http://schemas.microsoft.com/office/powerpoint/2010/main" val="100939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DA0CF7F-D932-87AE-0A53-096F910B4604}"/>
              </a:ext>
            </a:extLst>
          </p:cNvPr>
          <p:cNvSpPr/>
          <p:nvPr/>
        </p:nvSpPr>
        <p:spPr>
          <a:xfrm>
            <a:off x="14148705" y="6119599"/>
            <a:ext cx="4092356" cy="4114800"/>
          </a:xfrm>
          <a:custGeom>
            <a:avLst/>
            <a:gdLst/>
            <a:ahLst/>
            <a:cxnLst/>
            <a:rect l="l" t="t" r="r" b="b"/>
            <a:pathLst>
              <a:path w="4092356" h="4114800">
                <a:moveTo>
                  <a:pt x="0" y="0"/>
                </a:moveTo>
                <a:lnTo>
                  <a:pt x="4092355" y="0"/>
                </a:lnTo>
                <a:lnTo>
                  <a:pt x="409235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5EF3867F-D077-99FC-8074-81A2BBA6BC01}"/>
              </a:ext>
            </a:extLst>
          </p:cNvPr>
          <p:cNvSpPr txBox="1"/>
          <p:nvPr/>
        </p:nvSpPr>
        <p:spPr>
          <a:xfrm>
            <a:off x="1318010" y="3188454"/>
            <a:ext cx="10664439" cy="5757987"/>
          </a:xfrm>
          <a:prstGeom prst="rect">
            <a:avLst/>
          </a:prstGeom>
        </p:spPr>
        <p:txBody>
          <a:bodyPr wrap="square" lIns="0" tIns="0" rIns="0" bIns="0" rtlCol="0" anchor="t">
            <a:spAutoFit/>
          </a:bodyPr>
          <a:lstStyle/>
          <a:p>
            <a:pPr marL="628650" indent="-628650">
              <a:buFont typeface="Arial" panose="020B0604020202020204" pitchFamily="34" charset="0"/>
              <a:buChar char="•"/>
            </a:pPr>
            <a:r>
              <a:rPr lang="en-US" sz="2500" dirty="0">
                <a:solidFill>
                  <a:schemeClr val="bg1"/>
                </a:solidFill>
              </a:rPr>
              <a:t>Developed a </a:t>
            </a:r>
            <a:r>
              <a:rPr lang="en-US" sz="2500" b="1" dirty="0">
                <a:solidFill>
                  <a:schemeClr val="bg1"/>
                </a:solidFill>
              </a:rPr>
              <a:t>secure, role-based web system</a:t>
            </a:r>
            <a:r>
              <a:rPr lang="en-US" sz="2500" dirty="0">
                <a:solidFill>
                  <a:schemeClr val="bg1"/>
                </a:solidFill>
              </a:rPr>
              <a:t> for managing student submissions to the </a:t>
            </a:r>
            <a:r>
              <a:rPr lang="en-US" sz="2500" b="1" dirty="0">
                <a:solidFill>
                  <a:schemeClr val="bg1"/>
                </a:solidFill>
              </a:rPr>
              <a:t>AURORA University annual magazine</a:t>
            </a:r>
            <a:r>
              <a:rPr lang="en-US" sz="2500" dirty="0">
                <a:solidFill>
                  <a:schemeClr val="bg1"/>
                </a:solidFill>
              </a:rPr>
              <a:t>.</a:t>
            </a:r>
          </a:p>
          <a:p>
            <a:pPr marL="628650" indent="-628650"/>
            <a:endParaRPr lang="en-US" sz="2500" dirty="0">
              <a:solidFill>
                <a:schemeClr val="bg1"/>
              </a:solidFill>
            </a:endParaRPr>
          </a:p>
          <a:p>
            <a:pPr marL="628650" indent="-628650">
              <a:buFont typeface="Arial" panose="020B0604020202020204" pitchFamily="34" charset="0"/>
              <a:buChar char="•"/>
            </a:pPr>
            <a:r>
              <a:rPr lang="en-US" sz="2500" dirty="0">
                <a:solidFill>
                  <a:schemeClr val="bg1"/>
                </a:solidFill>
              </a:rPr>
              <a:t>Supports </a:t>
            </a:r>
            <a:r>
              <a:rPr lang="en-US" sz="2500" b="1" dirty="0">
                <a:solidFill>
                  <a:schemeClr val="bg1"/>
                </a:solidFill>
              </a:rPr>
              <a:t>six faculties</a:t>
            </a:r>
            <a:r>
              <a:rPr lang="en-US" sz="2500" dirty="0">
                <a:solidFill>
                  <a:schemeClr val="bg1"/>
                </a:solidFill>
              </a:rPr>
              <a:t>: Science, Mathematics, Art, Engineering, IT, and Business.</a:t>
            </a:r>
          </a:p>
          <a:p>
            <a:pPr marL="628650" indent="-628650"/>
            <a:endParaRPr lang="en-US" sz="2500" dirty="0">
              <a:solidFill>
                <a:schemeClr val="bg1"/>
              </a:solidFill>
            </a:endParaRPr>
          </a:p>
          <a:p>
            <a:pPr marL="628650" indent="-628650">
              <a:buFont typeface="Arial" panose="020B0604020202020204" pitchFamily="34" charset="0"/>
              <a:buChar char="•"/>
            </a:pPr>
            <a:r>
              <a:rPr lang="en-US" sz="2500" dirty="0">
                <a:solidFill>
                  <a:schemeClr val="bg1"/>
                </a:solidFill>
              </a:rPr>
              <a:t>Ensures </a:t>
            </a:r>
            <a:r>
              <a:rPr lang="en-US" sz="2500" b="1" dirty="0">
                <a:solidFill>
                  <a:schemeClr val="bg1"/>
                </a:solidFill>
              </a:rPr>
              <a:t>data protection</a:t>
            </a:r>
            <a:r>
              <a:rPr lang="en-US" sz="2500" dirty="0">
                <a:solidFill>
                  <a:schemeClr val="bg1"/>
                </a:solidFill>
              </a:rPr>
              <a:t> by assigning roles: </a:t>
            </a:r>
            <a:r>
              <a:rPr lang="en-US" sz="2500" b="1" dirty="0">
                <a:solidFill>
                  <a:schemeClr val="bg1"/>
                </a:solidFill>
              </a:rPr>
              <a:t>Admin, Student, Guest, Marketing Coordinator, Marketing Manager</a:t>
            </a:r>
            <a:r>
              <a:rPr lang="en-US" sz="2500" dirty="0">
                <a:solidFill>
                  <a:schemeClr val="bg1"/>
                </a:solidFill>
              </a:rPr>
              <a:t>.</a:t>
            </a:r>
          </a:p>
          <a:p>
            <a:pPr marL="628650" indent="-628650"/>
            <a:endParaRPr lang="en-US" sz="2500" dirty="0">
              <a:solidFill>
                <a:schemeClr val="bg1"/>
              </a:solidFill>
            </a:endParaRPr>
          </a:p>
          <a:p>
            <a:pPr marL="628650" indent="-628650">
              <a:buFont typeface="Arial" panose="020B0604020202020204" pitchFamily="34" charset="0"/>
              <a:buChar char="•"/>
            </a:pPr>
            <a:r>
              <a:rPr lang="en-US" sz="2500" dirty="0">
                <a:solidFill>
                  <a:schemeClr val="bg1"/>
                </a:solidFill>
              </a:rPr>
              <a:t>Built using </a:t>
            </a:r>
            <a:r>
              <a:rPr lang="en-US" sz="2500" b="1" dirty="0">
                <a:solidFill>
                  <a:schemeClr val="bg1"/>
                </a:solidFill>
              </a:rPr>
              <a:t>Agile SCRUM methodology</a:t>
            </a:r>
            <a:r>
              <a:rPr lang="en-US" sz="2500" dirty="0">
                <a:solidFill>
                  <a:schemeClr val="bg1"/>
                </a:solidFill>
              </a:rPr>
              <a:t> with clear team roles and collaboration.</a:t>
            </a:r>
          </a:p>
          <a:p>
            <a:pPr marL="628650" indent="-628650"/>
            <a:endParaRPr lang="en-US" sz="2500" dirty="0">
              <a:solidFill>
                <a:schemeClr val="bg1"/>
              </a:solidFill>
            </a:endParaRPr>
          </a:p>
          <a:p>
            <a:pPr marL="628650" indent="-628650">
              <a:buFont typeface="Arial" panose="020B0604020202020204" pitchFamily="34" charset="0"/>
              <a:buChar char="•"/>
            </a:pPr>
            <a:r>
              <a:rPr lang="en-US" sz="2500" dirty="0">
                <a:solidFill>
                  <a:schemeClr val="bg1"/>
                </a:solidFill>
              </a:rPr>
              <a:t>Focuses on a </a:t>
            </a:r>
            <a:r>
              <a:rPr lang="en-US" sz="2500" b="1" dirty="0">
                <a:solidFill>
                  <a:schemeClr val="bg1"/>
                </a:solidFill>
              </a:rPr>
              <a:t>user-friendly design</a:t>
            </a:r>
            <a:r>
              <a:rPr lang="en-US" sz="2500" dirty="0">
                <a:solidFill>
                  <a:schemeClr val="bg1"/>
                </a:solidFill>
              </a:rPr>
              <a:t> to ensure smooth, secure, and efficient article submission and management.</a:t>
            </a:r>
          </a:p>
          <a:p>
            <a:pPr marL="457200" indent="-457200" algn="l">
              <a:lnSpc>
                <a:spcPts val="3060"/>
              </a:lnSpc>
              <a:buFont typeface="Arial" panose="020B0604020202020204" pitchFamily="34" charset="0"/>
              <a:buChar char="•"/>
            </a:pPr>
            <a:endParaRPr lang="en-US" sz="2500" dirty="0">
              <a:solidFill>
                <a:schemeClr val="bg1"/>
              </a:solidFill>
              <a:latin typeface="Open Sauce"/>
              <a:ea typeface="Open Sauce"/>
              <a:cs typeface="Open Sauce"/>
              <a:sym typeface="Open Sauce"/>
            </a:endParaRPr>
          </a:p>
        </p:txBody>
      </p:sp>
      <p:grpSp>
        <p:nvGrpSpPr>
          <p:cNvPr id="9" name="Group 9">
            <a:extLst>
              <a:ext uri="{FF2B5EF4-FFF2-40B4-BE49-F238E27FC236}">
                <a16:creationId xmlns:a16="http://schemas.microsoft.com/office/drawing/2014/main" id="{EA1B5C2F-C953-55B2-43CF-54A2CF29AFF7}"/>
              </a:ext>
            </a:extLst>
          </p:cNvPr>
          <p:cNvGrpSpPr/>
          <p:nvPr/>
        </p:nvGrpSpPr>
        <p:grpSpPr>
          <a:xfrm>
            <a:off x="16804029" y="900583"/>
            <a:ext cx="582066" cy="582066"/>
            <a:chOff x="0" y="0"/>
            <a:chExt cx="812800" cy="812800"/>
          </a:xfrm>
        </p:grpSpPr>
        <p:sp>
          <p:nvSpPr>
            <p:cNvPr id="10" name="Freeform 10">
              <a:extLst>
                <a:ext uri="{FF2B5EF4-FFF2-40B4-BE49-F238E27FC236}">
                  <a16:creationId xmlns:a16="http://schemas.microsoft.com/office/drawing/2014/main" id="{D778FE37-F7A2-AC24-0FD1-0F20D33F117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a:p>
          </p:txBody>
        </p:sp>
        <p:sp>
          <p:nvSpPr>
            <p:cNvPr id="11" name="TextBox 11">
              <a:extLst>
                <a:ext uri="{FF2B5EF4-FFF2-40B4-BE49-F238E27FC236}">
                  <a16:creationId xmlns:a16="http://schemas.microsoft.com/office/drawing/2014/main" id="{4ECD0275-CD64-E1A5-DB01-7373DC2D0D2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E5ED091B-5F3B-8799-B587-BAF2B047CE1B}"/>
              </a:ext>
            </a:extLst>
          </p:cNvPr>
          <p:cNvGrpSpPr/>
          <p:nvPr/>
        </p:nvGrpSpPr>
        <p:grpSpPr>
          <a:xfrm>
            <a:off x="17386095" y="0"/>
            <a:ext cx="901905" cy="900583"/>
            <a:chOff x="0" y="0"/>
            <a:chExt cx="1148670" cy="1146986"/>
          </a:xfrm>
        </p:grpSpPr>
        <p:sp>
          <p:nvSpPr>
            <p:cNvPr id="13" name="Freeform 13">
              <a:extLst>
                <a:ext uri="{FF2B5EF4-FFF2-40B4-BE49-F238E27FC236}">
                  <a16:creationId xmlns:a16="http://schemas.microsoft.com/office/drawing/2014/main" id="{92981643-644B-21A2-02C8-9EA79E763B69}"/>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a:p>
          </p:txBody>
        </p:sp>
        <p:sp>
          <p:nvSpPr>
            <p:cNvPr id="14" name="TextBox 14">
              <a:extLst>
                <a:ext uri="{FF2B5EF4-FFF2-40B4-BE49-F238E27FC236}">
                  <a16:creationId xmlns:a16="http://schemas.microsoft.com/office/drawing/2014/main" id="{8EA1C789-F501-16F7-9892-822D6F12F6A6}"/>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F1C226C4-1388-42E2-9A05-16E11F800F82}"/>
              </a:ext>
            </a:extLst>
          </p:cNvPr>
          <p:cNvSpPr txBox="1"/>
          <p:nvPr/>
        </p:nvSpPr>
        <p:spPr>
          <a:xfrm>
            <a:off x="4860133" y="8245184"/>
            <a:ext cx="8567733" cy="1569660"/>
          </a:xfrm>
          <a:prstGeom prst="rect">
            <a:avLst/>
          </a:prstGeom>
          <a:noFill/>
        </p:spPr>
        <p:txBody>
          <a:bodyPr wrap="square" rtlCol="0">
            <a:spAutoFit/>
          </a:bodyPr>
          <a:lstStyle>
            <a:defPPr>
              <a:defRPr lang="en-US"/>
            </a:defPPr>
            <a:lvl1pPr algn="ctr">
              <a:defRPr sz="2000" b="1">
                <a:latin typeface="Times New Roman" panose="02020603050405020304" pitchFamily="18" charset="0"/>
                <a:cs typeface="Times New Roman" panose="02020603050405020304" pitchFamily="18" charset="0"/>
              </a:defRPr>
            </a:lvl1pPr>
          </a:lstStyle>
          <a:p>
            <a:r>
              <a:rPr lang="en-US" sz="9600" dirty="0">
                <a:solidFill>
                  <a:schemeClr val="bg1"/>
                </a:solidFill>
                <a:latin typeface="+mj-lt"/>
                <a:sym typeface="Open Sauce Bold"/>
              </a:rPr>
              <a:t>. . . . .</a:t>
            </a:r>
            <a:endParaRPr lang="en-US" sz="9600" dirty="0">
              <a:solidFill>
                <a:schemeClr val="bg1"/>
              </a:solidFill>
              <a:latin typeface="+mj-lt"/>
            </a:endParaRPr>
          </a:p>
        </p:txBody>
      </p:sp>
      <p:sp>
        <p:nvSpPr>
          <p:cNvPr id="23" name="Freeform 6">
            <a:extLst>
              <a:ext uri="{FF2B5EF4-FFF2-40B4-BE49-F238E27FC236}">
                <a16:creationId xmlns:a16="http://schemas.microsoft.com/office/drawing/2014/main" id="{A277098E-7331-4005-86A2-7808A1C499A7}"/>
              </a:ext>
            </a:extLst>
          </p:cNvPr>
          <p:cNvSpPr/>
          <p:nvPr/>
        </p:nvSpPr>
        <p:spPr>
          <a:xfrm>
            <a:off x="13043601" y="2815659"/>
            <a:ext cx="3926388" cy="3921897"/>
          </a:xfrm>
          <a:custGeom>
            <a:avLst/>
            <a:gdLst/>
            <a:ahLst/>
            <a:cxnLst/>
            <a:rect l="l" t="t" r="r" b="b"/>
            <a:pathLst>
              <a:path w="3926388" h="3921897">
                <a:moveTo>
                  <a:pt x="0" y="0"/>
                </a:moveTo>
                <a:lnTo>
                  <a:pt x="3926388" y="0"/>
                </a:lnTo>
                <a:lnTo>
                  <a:pt x="3926388" y="3921897"/>
                </a:lnTo>
                <a:lnTo>
                  <a:pt x="0" y="3921897"/>
                </a:lnTo>
                <a:lnTo>
                  <a:pt x="0" y="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endParaRPr lang="en-US"/>
          </a:p>
        </p:txBody>
      </p:sp>
      <p:pic>
        <p:nvPicPr>
          <p:cNvPr id="24" name="Picture 23">
            <a:extLst>
              <a:ext uri="{FF2B5EF4-FFF2-40B4-BE49-F238E27FC236}">
                <a16:creationId xmlns:a16="http://schemas.microsoft.com/office/drawing/2014/main" id="{9F80F5DC-9906-4AED-85CF-25CCC97373AE}"/>
              </a:ext>
            </a:extLst>
          </p:cNvPr>
          <p:cNvPicPr>
            <a:picLocks noChangeAspect="1"/>
          </p:cNvPicPr>
          <p:nvPr/>
        </p:nvPicPr>
        <p:blipFill>
          <a:blip r:embed="rId5"/>
          <a:stretch>
            <a:fillRect/>
          </a:stretch>
        </p:blipFill>
        <p:spPr>
          <a:xfrm>
            <a:off x="13043601" y="2811168"/>
            <a:ext cx="3926388" cy="3926388"/>
          </a:xfrm>
          <a:prstGeom prst="rect">
            <a:avLst/>
          </a:prstGeom>
        </p:spPr>
      </p:pic>
      <p:grpSp>
        <p:nvGrpSpPr>
          <p:cNvPr id="17" name="Group 3">
            <a:extLst>
              <a:ext uri="{FF2B5EF4-FFF2-40B4-BE49-F238E27FC236}">
                <a16:creationId xmlns:a16="http://schemas.microsoft.com/office/drawing/2014/main" id="{B080FFE4-B9BB-DB4D-D032-58B7E1E7E547}"/>
              </a:ext>
            </a:extLst>
          </p:cNvPr>
          <p:cNvGrpSpPr/>
          <p:nvPr/>
        </p:nvGrpSpPr>
        <p:grpSpPr>
          <a:xfrm flipV="1">
            <a:off x="1219200" y="873299"/>
            <a:ext cx="5543550" cy="1512564"/>
            <a:chOff x="0" y="0"/>
            <a:chExt cx="4274726" cy="2167467"/>
          </a:xfrm>
        </p:grpSpPr>
        <p:sp>
          <p:nvSpPr>
            <p:cNvPr id="18" name="Freeform 4">
              <a:extLst>
                <a:ext uri="{FF2B5EF4-FFF2-40B4-BE49-F238E27FC236}">
                  <a16:creationId xmlns:a16="http://schemas.microsoft.com/office/drawing/2014/main" id="{EB4AD2F7-568F-165C-5F0D-FF02DB380415}"/>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18264E"/>
            </a:solidFill>
          </p:spPr>
          <p:txBody>
            <a:bodyPr/>
            <a:lstStyle/>
            <a:p>
              <a:endParaRPr lang="en-US"/>
            </a:p>
          </p:txBody>
        </p:sp>
        <p:sp>
          <p:nvSpPr>
            <p:cNvPr id="19" name="TextBox 5">
              <a:extLst>
                <a:ext uri="{FF2B5EF4-FFF2-40B4-BE49-F238E27FC236}">
                  <a16:creationId xmlns:a16="http://schemas.microsoft.com/office/drawing/2014/main" id="{9EFDB8C4-6794-B338-CEAD-112A8E8BB361}"/>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7">
            <a:extLst>
              <a:ext uri="{FF2B5EF4-FFF2-40B4-BE49-F238E27FC236}">
                <a16:creationId xmlns:a16="http://schemas.microsoft.com/office/drawing/2014/main" id="{6B2709DD-C517-FC3F-A050-D816A3612B5D}"/>
              </a:ext>
            </a:extLst>
          </p:cNvPr>
          <p:cNvSpPr txBox="1"/>
          <p:nvPr/>
        </p:nvSpPr>
        <p:spPr>
          <a:xfrm>
            <a:off x="1861165" y="924916"/>
            <a:ext cx="4253885" cy="867482"/>
          </a:xfrm>
          <a:prstGeom prst="rect">
            <a:avLst/>
          </a:prstGeom>
        </p:spPr>
        <p:txBody>
          <a:bodyPr wrap="square" lIns="0" tIns="0" rIns="0" bIns="0" rtlCol="0" anchor="t">
            <a:spAutoFit/>
          </a:bodyPr>
          <a:lstStyle/>
          <a:p>
            <a:pPr algn="l">
              <a:lnSpc>
                <a:spcPts val="8063"/>
              </a:lnSpc>
            </a:pPr>
            <a:r>
              <a:rPr lang="en-US" sz="3000" b="1" dirty="0">
                <a:solidFill>
                  <a:srgbClr val="FFFFFF"/>
                </a:solidFill>
                <a:latin typeface="Open Sauce Bold"/>
                <a:ea typeface="Open Sauce Bold"/>
                <a:cs typeface="Open Sauce Bold"/>
                <a:sym typeface="Open Sauce Bold"/>
              </a:rPr>
              <a:t>System Introduction</a:t>
            </a:r>
          </a:p>
        </p:txBody>
      </p:sp>
    </p:spTree>
    <p:extLst>
      <p:ext uri="{BB962C8B-B14F-4D97-AF65-F5344CB8AC3E}">
        <p14:creationId xmlns:p14="http://schemas.microsoft.com/office/powerpoint/2010/main" val="141408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483970" y="85607"/>
            <a:ext cx="9184779" cy="729367"/>
          </a:xfrm>
          <a:prstGeom prst="rect">
            <a:avLst/>
          </a:prstGeom>
        </p:spPr>
        <p:txBody>
          <a:bodyPr wrap="square" lIns="0" tIns="0" rIns="0" bIns="0" rtlCol="0" anchor="t">
            <a:spAutoFit/>
          </a:bodyPr>
          <a:lstStyle/>
          <a:p>
            <a:pPr algn="l">
              <a:lnSpc>
                <a:spcPct val="150000"/>
              </a:lnSpc>
            </a:pPr>
            <a:r>
              <a:rPr lang="en-US" sz="3600" b="1" dirty="0">
                <a:solidFill>
                  <a:schemeClr val="bg1"/>
                </a:solidFill>
                <a:latin typeface="Open Sauce Bold"/>
                <a:ea typeface="Open Sauce Bold"/>
                <a:cs typeface="Open Sauce Bold"/>
                <a:sym typeface="Open Sauce Bold"/>
              </a:rPr>
              <a:t>Feature (Extended Future Development)</a:t>
            </a:r>
          </a:p>
        </p:txBody>
      </p:sp>
      <p:sp>
        <p:nvSpPr>
          <p:cNvPr id="14" name="TextBox 13">
            <a:extLst>
              <a:ext uri="{FF2B5EF4-FFF2-40B4-BE49-F238E27FC236}">
                <a16:creationId xmlns:a16="http://schemas.microsoft.com/office/drawing/2014/main" id="{C848BB7A-B6F5-5E51-232A-B0A360C91CDD}"/>
              </a:ext>
            </a:extLst>
          </p:cNvPr>
          <p:cNvSpPr txBox="1"/>
          <p:nvPr/>
        </p:nvSpPr>
        <p:spPr>
          <a:xfrm>
            <a:off x="2792227" y="1822945"/>
            <a:ext cx="15220950" cy="7848302"/>
          </a:xfrm>
          <a:prstGeom prst="rect">
            <a:avLst/>
          </a:prstGeom>
          <a:noFill/>
        </p:spPr>
        <p:txBody>
          <a:bodyPr wrap="square">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1" i="0" u="none" strike="noStrike" cap="none" normalizeH="0" baseline="0" dirty="0">
                <a:ln>
                  <a:noFill/>
                </a:ln>
                <a:solidFill>
                  <a:schemeClr val="bg1"/>
                </a:solidFill>
                <a:effectLst/>
                <a:latin typeface="Arial" panose="020B0604020202020204" pitchFamily="34" charset="0"/>
              </a:rPr>
              <a:t>Enhanced User Experience</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Download “Article of the Year” as polished PDFs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Reading history tracker for effortless revisits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Improved multilingual support (buttons, forms, articles)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1" i="0" u="none" strike="noStrike" cap="none" normalizeH="0" baseline="0" dirty="0">
                <a:ln>
                  <a:noFill/>
                </a:ln>
                <a:solidFill>
                  <a:schemeClr val="bg1"/>
                </a:solidFill>
                <a:effectLst/>
                <a:latin typeface="Arial" panose="020B0604020202020204" pitchFamily="34" charset="0"/>
              </a:rPr>
              <a:t>Business Concept Features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Premium subscription for best-selling author articles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Guest user access for special events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Research library with excellent student papers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1" i="0" u="none" strike="noStrike" cap="none" normalizeH="0" baseline="0" dirty="0">
                <a:ln>
                  <a:noFill/>
                </a:ln>
                <a:solidFill>
                  <a:schemeClr val="bg1"/>
                </a:solidFill>
                <a:effectLst/>
                <a:latin typeface="Arial" panose="020B0604020202020204" pitchFamily="34" charset="0"/>
              </a:rPr>
              <a:t>Community Engagement</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Follow favorite authors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Post comments on author profiles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800" b="0" i="0" u="none" strike="noStrike" cap="none" normalizeH="0" baseline="0" dirty="0">
              <a:ln>
                <a:noFill/>
              </a:ln>
              <a:solidFill>
                <a:schemeClr val="bg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1" i="0" u="none" strike="noStrike" cap="none" normalizeH="0" baseline="0" dirty="0">
                <a:ln>
                  <a:noFill/>
                </a:ln>
                <a:solidFill>
                  <a:schemeClr val="bg1"/>
                </a:solidFill>
                <a:effectLst/>
                <a:latin typeface="Arial" panose="020B0604020202020204" pitchFamily="34" charset="0"/>
              </a:rPr>
              <a:t>Accessibility Enhancements</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Keyboard navigation</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Screen reader support</a:t>
            </a:r>
            <a:br>
              <a:rPr kumimoji="0" lang="en-US" altLang="en-US" sz="2800" b="0" i="0" u="none" strike="noStrike" cap="none" normalizeH="0" baseline="0" dirty="0">
                <a:ln>
                  <a:noFill/>
                </a:ln>
                <a:solidFill>
                  <a:schemeClr val="bg1"/>
                </a:solidFill>
                <a:effectLst/>
                <a:latin typeface="Arial" panose="020B0604020202020204" pitchFamily="34" charset="0"/>
              </a:rPr>
            </a:br>
            <a:r>
              <a:rPr kumimoji="0" lang="en-US" altLang="en-US" sz="2800" b="0" i="0" u="none" strike="noStrike" cap="none" normalizeH="0" baseline="0" dirty="0">
                <a:ln>
                  <a:noFill/>
                </a:ln>
                <a:solidFill>
                  <a:schemeClr val="bg1"/>
                </a:solidFill>
                <a:effectLst/>
                <a:latin typeface="Arial" panose="020B0604020202020204" pitchFamily="34" charset="0"/>
              </a:rPr>
              <a:t>• Resizable text for better usability</a:t>
            </a:r>
          </a:p>
        </p:txBody>
      </p:sp>
    </p:spTree>
    <p:extLst>
      <p:ext uri="{BB962C8B-B14F-4D97-AF65-F5344CB8AC3E}">
        <p14:creationId xmlns:p14="http://schemas.microsoft.com/office/powerpoint/2010/main" val="192582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grpSp>
        <p:nvGrpSpPr>
          <p:cNvPr id="37" name="Group 31">
            <a:extLst>
              <a:ext uri="{FF2B5EF4-FFF2-40B4-BE49-F238E27FC236}">
                <a16:creationId xmlns:a16="http://schemas.microsoft.com/office/drawing/2014/main" id="{198B066B-2355-41DF-BE73-591B9BBED5B5}"/>
              </a:ext>
            </a:extLst>
          </p:cNvPr>
          <p:cNvGrpSpPr/>
          <p:nvPr/>
        </p:nvGrpSpPr>
        <p:grpSpPr>
          <a:xfrm>
            <a:off x="901904" y="8966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390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027050" y="38100"/>
            <a:ext cx="12212700" cy="607795"/>
          </a:xfrm>
          <a:prstGeom prst="rect">
            <a:avLst/>
          </a:prstGeom>
        </p:spPr>
        <p:txBody>
          <a:bodyPr wrap="square" lIns="0" tIns="0" rIns="0" bIns="0" rtlCol="0" anchor="t">
            <a:spAutoFit/>
          </a:bodyPr>
          <a:lstStyle/>
          <a:p>
            <a:pPr algn="l">
              <a:lnSpc>
                <a:spcPct val="150000"/>
              </a:lnSpc>
            </a:pPr>
            <a:r>
              <a:rPr lang="en-US" sz="3000" dirty="0">
                <a:solidFill>
                  <a:srgbClr val="002060"/>
                </a:solidFill>
                <a:latin typeface="Open Sauce Bold"/>
                <a:ea typeface="Open Sauce Bold"/>
                <a:cs typeface="Open Sauce Bold"/>
                <a:sym typeface="Open Sauce Bold"/>
              </a:rPr>
              <a:t>Site Map</a:t>
            </a:r>
          </a:p>
        </p:txBody>
      </p:sp>
      <p:pic>
        <p:nvPicPr>
          <p:cNvPr id="2" name="Picture 1">
            <a:extLst>
              <a:ext uri="{FF2B5EF4-FFF2-40B4-BE49-F238E27FC236}">
                <a16:creationId xmlns:a16="http://schemas.microsoft.com/office/drawing/2014/main" id="{33FAD00B-4EA9-D5C9-1D06-8FC015F8E2F8}"/>
              </a:ext>
            </a:extLst>
          </p:cNvPr>
          <p:cNvPicPr>
            <a:picLocks noChangeAspect="1"/>
          </p:cNvPicPr>
          <p:nvPr/>
        </p:nvPicPr>
        <p:blipFill>
          <a:blip r:embed="rId3"/>
          <a:stretch>
            <a:fillRect/>
          </a:stretch>
        </p:blipFill>
        <p:spPr>
          <a:xfrm>
            <a:off x="647699" y="1276350"/>
            <a:ext cx="17183101" cy="7810500"/>
          </a:xfrm>
          <a:prstGeom prst="rect">
            <a:avLst/>
          </a:prstGeom>
        </p:spPr>
      </p:pic>
    </p:spTree>
    <p:extLst>
      <p:ext uri="{BB962C8B-B14F-4D97-AF65-F5344CB8AC3E}">
        <p14:creationId xmlns:p14="http://schemas.microsoft.com/office/powerpoint/2010/main" val="272840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07A2-760D-C2C7-CBC4-D49EAABBEF90}"/>
            </a:ext>
          </a:extLst>
        </p:cNvPr>
        <p:cNvGrpSpPr/>
        <p:nvPr/>
      </p:nvGrpSpPr>
      <p:grpSpPr>
        <a:xfrm>
          <a:off x="0" y="0"/>
          <a:ext cx="0" cy="0"/>
          <a:chOff x="0" y="0"/>
          <a:chExt cx="0" cy="0"/>
        </a:xfrm>
      </p:grpSpPr>
      <p:sp>
        <p:nvSpPr>
          <p:cNvPr id="21" name="TextBox 4">
            <a:extLst>
              <a:ext uri="{FF2B5EF4-FFF2-40B4-BE49-F238E27FC236}">
                <a16:creationId xmlns:a16="http://schemas.microsoft.com/office/drawing/2014/main" id="{18030246-E94F-4A24-B038-1719B9168345}"/>
              </a:ext>
            </a:extLst>
          </p:cNvPr>
          <p:cNvSpPr txBox="1"/>
          <p:nvPr/>
        </p:nvSpPr>
        <p:spPr>
          <a:xfrm>
            <a:off x="0" y="-171450"/>
            <a:ext cx="18288000" cy="10458450"/>
          </a:xfrm>
          <a:prstGeom prst="rect">
            <a:avLst/>
          </a:prstGeom>
        </p:spPr>
        <p:txBody>
          <a:bodyPr lIns="50800" tIns="50800" rIns="50800" bIns="50800" rtlCol="0" anchor="ctr"/>
          <a:lstStyle/>
          <a:p>
            <a:pPr algn="ctr">
              <a:lnSpc>
                <a:spcPts val="2659"/>
              </a:lnSpc>
              <a:spcBef>
                <a:spcPct val="0"/>
              </a:spcBef>
            </a:pPr>
            <a:endParaRPr sz="2000">
              <a:solidFill>
                <a:schemeClr val="bg1"/>
              </a:solidFill>
            </a:endParaRPr>
          </a:p>
        </p:txBody>
      </p:sp>
      <p:grpSp>
        <p:nvGrpSpPr>
          <p:cNvPr id="37" name="Group 31">
            <a:extLst>
              <a:ext uri="{FF2B5EF4-FFF2-40B4-BE49-F238E27FC236}">
                <a16:creationId xmlns:a16="http://schemas.microsoft.com/office/drawing/2014/main" id="{198B066B-2355-41DF-BE73-591B9BBED5B5}"/>
              </a:ext>
            </a:extLst>
          </p:cNvPr>
          <p:cNvGrpSpPr/>
          <p:nvPr/>
        </p:nvGrpSpPr>
        <p:grpSpPr>
          <a:xfrm>
            <a:off x="901904" y="900583"/>
            <a:ext cx="582066" cy="582066"/>
            <a:chOff x="0" y="0"/>
            <a:chExt cx="812800" cy="812800"/>
          </a:xfrm>
        </p:grpSpPr>
        <p:sp>
          <p:nvSpPr>
            <p:cNvPr id="38" name="Freeform 32">
              <a:extLst>
                <a:ext uri="{FF2B5EF4-FFF2-40B4-BE49-F238E27FC236}">
                  <a16:creationId xmlns:a16="http://schemas.microsoft.com/office/drawing/2014/main" id="{D1264C86-7707-4F4C-AFD9-7044901DFEE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txBody>
            <a:bodyPr/>
            <a:lstStyle/>
            <a:p>
              <a:endParaRPr lang="en-US" sz="2000"/>
            </a:p>
          </p:txBody>
        </p:sp>
        <p:sp>
          <p:nvSpPr>
            <p:cNvPr id="39" name="TextBox 33">
              <a:extLst>
                <a:ext uri="{FF2B5EF4-FFF2-40B4-BE49-F238E27FC236}">
                  <a16:creationId xmlns:a16="http://schemas.microsoft.com/office/drawing/2014/main" id="{EAB246A4-EA26-46FD-8BC1-4B71407AE5E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40" name="Group 34">
            <a:extLst>
              <a:ext uri="{FF2B5EF4-FFF2-40B4-BE49-F238E27FC236}">
                <a16:creationId xmlns:a16="http://schemas.microsoft.com/office/drawing/2014/main" id="{53BD72E8-5290-4C46-92FD-D96083864B61}"/>
              </a:ext>
            </a:extLst>
          </p:cNvPr>
          <p:cNvGrpSpPr/>
          <p:nvPr/>
        </p:nvGrpSpPr>
        <p:grpSpPr>
          <a:xfrm>
            <a:off x="0" y="0"/>
            <a:ext cx="901905" cy="900583"/>
            <a:chOff x="0" y="0"/>
            <a:chExt cx="1148670" cy="1146986"/>
          </a:xfrm>
        </p:grpSpPr>
        <p:sp>
          <p:nvSpPr>
            <p:cNvPr id="41" name="Freeform 35">
              <a:extLst>
                <a:ext uri="{FF2B5EF4-FFF2-40B4-BE49-F238E27FC236}">
                  <a16:creationId xmlns:a16="http://schemas.microsoft.com/office/drawing/2014/main" id="{707F1094-61E8-4CD8-A434-4408FCE8EF0F}"/>
                </a:ext>
              </a:extLst>
            </p:cNvPr>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txBody>
            <a:bodyPr/>
            <a:lstStyle/>
            <a:p>
              <a:endParaRPr lang="en-US" sz="2000"/>
            </a:p>
          </p:txBody>
        </p:sp>
        <p:sp>
          <p:nvSpPr>
            <p:cNvPr id="42" name="TextBox 36">
              <a:extLst>
                <a:ext uri="{FF2B5EF4-FFF2-40B4-BE49-F238E27FC236}">
                  <a16:creationId xmlns:a16="http://schemas.microsoft.com/office/drawing/2014/main" id="{6934D69D-2EC6-42C8-B0EC-4CF30F7F27E2}"/>
                </a:ext>
              </a:extLst>
            </p:cNvPr>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sz="2000"/>
            </a:p>
          </p:txBody>
        </p:sp>
      </p:grpSp>
      <p:sp>
        <p:nvSpPr>
          <p:cNvPr id="45" name="TextBox 2">
            <a:extLst>
              <a:ext uri="{FF2B5EF4-FFF2-40B4-BE49-F238E27FC236}">
                <a16:creationId xmlns:a16="http://schemas.microsoft.com/office/drawing/2014/main" id="{C282E4D3-7F76-45A4-88CF-801B9457B105}"/>
              </a:ext>
            </a:extLst>
          </p:cNvPr>
          <p:cNvSpPr txBox="1"/>
          <p:nvPr/>
        </p:nvSpPr>
        <p:spPr>
          <a:xfrm>
            <a:off x="1192937" y="78120"/>
            <a:ext cx="12212700" cy="607795"/>
          </a:xfrm>
          <a:prstGeom prst="rect">
            <a:avLst/>
          </a:prstGeom>
        </p:spPr>
        <p:txBody>
          <a:bodyPr wrap="square" lIns="0" tIns="0" rIns="0" bIns="0" rtlCol="0" anchor="t">
            <a:spAutoFit/>
          </a:bodyPr>
          <a:lstStyle/>
          <a:p>
            <a:pPr algn="l">
              <a:lnSpc>
                <a:spcPct val="150000"/>
              </a:lnSpc>
            </a:pPr>
            <a:r>
              <a:rPr lang="en-US" sz="3000" dirty="0">
                <a:solidFill>
                  <a:schemeClr val="bg1"/>
                </a:solidFill>
                <a:latin typeface="Open Sauce Bold"/>
                <a:ea typeface="Open Sauce Bold"/>
                <a:cs typeface="Open Sauce Bold"/>
                <a:sym typeface="Open Sauce Bold"/>
              </a:rPr>
              <a:t>Methodology, Technologies Used, Challenges and Solutions</a:t>
            </a:r>
          </a:p>
        </p:txBody>
      </p:sp>
      <p:sp>
        <p:nvSpPr>
          <p:cNvPr id="43" name="TextBox 42">
            <a:extLst>
              <a:ext uri="{FF2B5EF4-FFF2-40B4-BE49-F238E27FC236}">
                <a16:creationId xmlns:a16="http://schemas.microsoft.com/office/drawing/2014/main" id="{A8414B9C-F421-EA9C-0518-17D4BF9657C9}"/>
              </a:ext>
            </a:extLst>
          </p:cNvPr>
          <p:cNvSpPr txBox="1"/>
          <p:nvPr/>
        </p:nvSpPr>
        <p:spPr>
          <a:xfrm>
            <a:off x="1075360" y="1991451"/>
            <a:ext cx="16137280" cy="8171468"/>
          </a:xfrm>
          <a:prstGeom prst="rect">
            <a:avLst/>
          </a:prstGeom>
          <a:noFill/>
        </p:spPr>
        <p:txBody>
          <a:bodyPr wrap="square">
            <a:spAutoFit/>
          </a:bodyPr>
          <a:lstStyle/>
          <a:p>
            <a:r>
              <a:rPr lang="en-SG" sz="2500" u="sng" dirty="0" err="1">
                <a:solidFill>
                  <a:schemeClr val="bg1"/>
                </a:solidFill>
              </a:rPr>
              <a:t>Mehodology</a:t>
            </a:r>
            <a:r>
              <a:rPr lang="en-SG" sz="2500" dirty="0">
                <a:solidFill>
                  <a:schemeClr val="bg1"/>
                </a:solidFill>
              </a:rPr>
              <a:t>:		</a:t>
            </a:r>
            <a:r>
              <a:rPr lang="en-US" sz="2500" dirty="0">
                <a:solidFill>
                  <a:schemeClr val="bg1"/>
                </a:solidFill>
              </a:rPr>
              <a:t>We followed Agile Scrum methodology to develop the system in sprints. </a:t>
            </a:r>
          </a:p>
          <a:p>
            <a:pPr marL="2686050" indent="-2686050">
              <a:tabLst>
                <a:tab pos="2686050" algn="l"/>
              </a:tabLst>
            </a:pPr>
            <a:r>
              <a:rPr lang="en-US" sz="2500" dirty="0">
                <a:solidFill>
                  <a:schemeClr val="bg1"/>
                </a:solidFill>
              </a:rPr>
              <a:t>		We held regular meetings, sprint plannings, daily standups, and sprint reviews to ensure continuous improvement throughout the project.</a:t>
            </a:r>
          </a:p>
          <a:p>
            <a:endParaRPr lang="en-US" sz="2500" dirty="0">
              <a:solidFill>
                <a:schemeClr val="bg1"/>
              </a:solidFill>
            </a:endParaRPr>
          </a:p>
          <a:p>
            <a:r>
              <a:rPr lang="en-SG" sz="2500" u="sng" dirty="0">
                <a:solidFill>
                  <a:schemeClr val="bg1"/>
                </a:solidFill>
              </a:rPr>
              <a:t>Technologies:	</a:t>
            </a:r>
            <a:r>
              <a:rPr lang="en-SG" sz="2500" dirty="0">
                <a:solidFill>
                  <a:schemeClr val="bg1"/>
                </a:solidFill>
              </a:rPr>
              <a:t>	We using different technologies and different platform as follows; </a:t>
            </a:r>
          </a:p>
          <a:p>
            <a:endParaRPr lang="en-SG" sz="2500" dirty="0">
              <a:solidFill>
                <a:schemeClr val="bg1"/>
              </a:solidFill>
            </a:endParaRPr>
          </a:p>
          <a:p>
            <a:pPr marL="3943350" lvl="2" indent="-266700">
              <a:buFont typeface="Arial" panose="020B0604020202020204" pitchFamily="34" charset="0"/>
              <a:buChar char="•"/>
            </a:pPr>
            <a:r>
              <a:rPr lang="en-SG" sz="2500" dirty="0">
                <a:solidFill>
                  <a:schemeClr val="bg1"/>
                </a:solidFill>
              </a:rPr>
              <a:t>UI/UX Design	: Figma, Canva</a:t>
            </a:r>
          </a:p>
          <a:p>
            <a:pPr marL="3943350" lvl="2" indent="-266700">
              <a:buFont typeface="Arial" panose="020B0604020202020204" pitchFamily="34" charset="0"/>
              <a:buChar char="•"/>
            </a:pPr>
            <a:r>
              <a:rPr lang="en-SG" sz="2500" dirty="0">
                <a:solidFill>
                  <a:schemeClr val="bg1"/>
                </a:solidFill>
              </a:rPr>
              <a:t>Frontend		: HTML, CSS, JavaScript</a:t>
            </a:r>
          </a:p>
          <a:p>
            <a:pPr marL="3943350" lvl="2" indent="-266700">
              <a:buFont typeface="Arial" panose="020B0604020202020204" pitchFamily="34" charset="0"/>
              <a:buChar char="•"/>
            </a:pPr>
            <a:r>
              <a:rPr lang="en-SG" sz="2500" dirty="0">
                <a:solidFill>
                  <a:schemeClr val="bg1"/>
                </a:solidFill>
              </a:rPr>
              <a:t>Backend		: PHP</a:t>
            </a:r>
          </a:p>
          <a:p>
            <a:pPr marL="3943350" lvl="2" indent="-266700">
              <a:buFont typeface="Arial" panose="020B0604020202020204" pitchFamily="34" charset="0"/>
              <a:buChar char="•"/>
            </a:pPr>
            <a:r>
              <a:rPr lang="en-SG" sz="2500" dirty="0">
                <a:solidFill>
                  <a:schemeClr val="bg1"/>
                </a:solidFill>
              </a:rPr>
              <a:t>Database		: MySQL</a:t>
            </a:r>
          </a:p>
          <a:p>
            <a:pPr marL="3943350" lvl="2" indent="-266700">
              <a:buFont typeface="Arial" panose="020B0604020202020204" pitchFamily="34" charset="0"/>
              <a:buChar char="•"/>
            </a:pPr>
            <a:r>
              <a:rPr lang="en-SG" sz="2500" dirty="0">
                <a:solidFill>
                  <a:schemeClr val="bg1"/>
                </a:solidFill>
              </a:rPr>
              <a:t>Hosting		: </a:t>
            </a:r>
            <a:r>
              <a:rPr lang="en-SG" sz="2500" dirty="0" err="1">
                <a:solidFill>
                  <a:schemeClr val="bg1"/>
                </a:solidFill>
              </a:rPr>
              <a:t>Vercel</a:t>
            </a:r>
            <a:r>
              <a:rPr lang="en-SG" sz="2500" dirty="0">
                <a:solidFill>
                  <a:schemeClr val="bg1"/>
                </a:solidFill>
              </a:rPr>
              <a:t> for frontend, database hosted separately on MySQL Workbench</a:t>
            </a:r>
          </a:p>
          <a:p>
            <a:pPr marL="3943350" lvl="2" indent="-266700">
              <a:buFont typeface="Arial" panose="020B0604020202020204" pitchFamily="34" charset="0"/>
              <a:buChar char="•"/>
            </a:pPr>
            <a:r>
              <a:rPr lang="en-SG" sz="2500" dirty="0">
                <a:solidFill>
                  <a:schemeClr val="bg1"/>
                </a:solidFill>
              </a:rPr>
              <a:t>Tools		: GitHub for version control, Trello for task management, Draw IO for 				 diagrams, Microsoft Project for Gantt Chart &amp; Project Control, Microsoft 			 office (Word, Excel, </a:t>
            </a:r>
            <a:r>
              <a:rPr lang="en-SG" sz="2500" dirty="0" err="1">
                <a:solidFill>
                  <a:schemeClr val="bg1"/>
                </a:solidFill>
              </a:rPr>
              <a:t>Powerpoint</a:t>
            </a:r>
            <a:r>
              <a:rPr lang="en-SG" sz="2500" dirty="0">
                <a:solidFill>
                  <a:schemeClr val="bg1"/>
                </a:solidFill>
              </a:rPr>
              <a:t>) </a:t>
            </a:r>
          </a:p>
          <a:p>
            <a:pPr marL="0" lvl="2"/>
            <a:endParaRPr lang="en-SG" sz="2500" dirty="0">
              <a:solidFill>
                <a:schemeClr val="bg1"/>
              </a:solidFill>
            </a:endParaRPr>
          </a:p>
          <a:p>
            <a:pPr marL="0" lvl="2"/>
            <a:r>
              <a:rPr lang="en-SG" sz="2500" u="sng" dirty="0">
                <a:solidFill>
                  <a:schemeClr val="bg1"/>
                </a:solidFill>
              </a:rPr>
              <a:t>Challenges &amp; 	:</a:t>
            </a:r>
            <a:r>
              <a:rPr lang="en-SG" sz="2500" dirty="0">
                <a:solidFill>
                  <a:schemeClr val="bg1"/>
                </a:solidFill>
              </a:rPr>
              <a:t> 	</a:t>
            </a:r>
            <a:r>
              <a:rPr lang="en-US" sz="2500" dirty="0">
                <a:solidFill>
                  <a:schemeClr val="bg1"/>
                </a:solidFill>
              </a:rPr>
              <a:t>Integrating secure login across different user </a:t>
            </a:r>
            <a:r>
              <a:rPr lang="en-US" sz="2500" dirty="0" err="1">
                <a:solidFill>
                  <a:schemeClr val="bg1"/>
                </a:solidFill>
              </a:rPr>
              <a:t>roles,Managing</a:t>
            </a:r>
            <a:r>
              <a:rPr lang="en-US" sz="2500" dirty="0">
                <a:solidFill>
                  <a:schemeClr val="bg1"/>
                </a:solidFill>
              </a:rPr>
              <a:t> real-time article submission </a:t>
            </a:r>
          </a:p>
          <a:p>
            <a:pPr marL="0" lvl="2"/>
            <a:r>
              <a:rPr lang="en-US" sz="2500" dirty="0">
                <a:solidFill>
                  <a:schemeClr val="bg1"/>
                </a:solidFill>
              </a:rPr>
              <a:t>			status, Maintaining system performance under multiple access points.</a:t>
            </a:r>
          </a:p>
          <a:p>
            <a:pPr marL="0" lvl="2"/>
            <a:endParaRPr lang="en-US" sz="2500" dirty="0">
              <a:solidFill>
                <a:schemeClr val="bg1"/>
              </a:solidFill>
            </a:endParaRPr>
          </a:p>
          <a:p>
            <a:pPr marL="1885950" lvl="2" indent="-1885950"/>
            <a:r>
              <a:rPr lang="en-SG" sz="2500" u="sng" dirty="0">
                <a:solidFill>
                  <a:schemeClr val="bg1"/>
                </a:solidFill>
              </a:rPr>
              <a:t>Solutions	</a:t>
            </a:r>
            <a:r>
              <a:rPr lang="en-US" sz="2500" u="sng" dirty="0">
                <a:solidFill>
                  <a:schemeClr val="bg1"/>
                </a:solidFill>
              </a:rPr>
              <a:t>:</a:t>
            </a:r>
            <a:r>
              <a:rPr lang="en-US" sz="2500" dirty="0">
                <a:solidFill>
                  <a:schemeClr val="bg1"/>
                </a:solidFill>
              </a:rPr>
              <a:t>	We overcame these challenges through strong team collaboration, encourage to each other, </a:t>
            </a:r>
          </a:p>
          <a:p>
            <a:pPr marL="1885950" lvl="2" indent="-1885950"/>
            <a:r>
              <a:rPr lang="en-US" sz="2500" dirty="0">
                <a:solidFill>
                  <a:schemeClr val="bg1"/>
                </a:solidFill>
              </a:rPr>
              <a:t>		regular testing, team reinforcement and research.</a:t>
            </a:r>
            <a:endParaRPr lang="en-SG" sz="2500" dirty="0">
              <a:solidFill>
                <a:schemeClr val="bg1"/>
              </a:solidFill>
            </a:endParaRPr>
          </a:p>
          <a:p>
            <a:endParaRPr lang="en-SG" sz="2500" dirty="0">
              <a:solidFill>
                <a:schemeClr val="bg1"/>
              </a:solidFill>
            </a:endParaRPr>
          </a:p>
        </p:txBody>
      </p:sp>
    </p:spTree>
    <p:extLst>
      <p:ext uri="{BB962C8B-B14F-4D97-AF65-F5344CB8AC3E}">
        <p14:creationId xmlns:p14="http://schemas.microsoft.com/office/powerpoint/2010/main" val="1902714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3595</TotalTime>
  <Words>2013</Words>
  <Application>Microsoft Office PowerPoint</Application>
  <PresentationFormat>Custom</PresentationFormat>
  <Paragraphs>396</Paragraphs>
  <Slides>52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Calibri</vt:lpstr>
      <vt:lpstr>Algerian</vt:lpstr>
      <vt:lpstr>Times New Roman</vt:lpstr>
      <vt:lpstr>Open Sauce</vt:lpstr>
      <vt:lpstr>Wingdings</vt:lpstr>
      <vt:lpstr>Open Sauce Bold</vt:lpstr>
      <vt:lpstr>Berlin Sans FB Demi</vt:lpstr>
      <vt:lpstr>Open Sauce Semi-Bold</vt:lpstr>
      <vt:lpstr>Arial</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Group Project Education Presentation Template</dc:title>
  <dc:creator>li zar</dc:creator>
  <cp:lastModifiedBy>Thu Za Myat</cp:lastModifiedBy>
  <cp:revision>31</cp:revision>
  <dcterms:created xsi:type="dcterms:W3CDTF">2006-08-16T00:00:00Z</dcterms:created>
  <dcterms:modified xsi:type="dcterms:W3CDTF">2025-05-10T06:49:19Z</dcterms:modified>
  <dc:identifier>DAGb-fa2aLk</dc:identifier>
</cp:coreProperties>
</file>